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5"/>
  </p:notesMasterIdLst>
  <p:sldIdLst>
    <p:sldId id="256" r:id="rId2"/>
    <p:sldId id="259" r:id="rId3"/>
    <p:sldId id="268" r:id="rId4"/>
    <p:sldId id="266" r:id="rId5"/>
    <p:sldId id="271" r:id="rId6"/>
    <p:sldId id="270" r:id="rId7"/>
    <p:sldId id="272" r:id="rId8"/>
    <p:sldId id="273" r:id="rId9"/>
    <p:sldId id="274" r:id="rId10"/>
    <p:sldId id="275" r:id="rId11"/>
    <p:sldId id="279" r:id="rId12"/>
    <p:sldId id="282" r:id="rId13"/>
    <p:sldId id="283" r:id="rId14"/>
    <p:sldId id="276" r:id="rId15"/>
    <p:sldId id="284" r:id="rId16"/>
    <p:sldId id="285" r:id="rId17"/>
    <p:sldId id="286" r:id="rId18"/>
    <p:sldId id="287" r:id="rId19"/>
    <p:sldId id="277" r:id="rId20"/>
    <p:sldId id="288" r:id="rId21"/>
    <p:sldId id="278" r:id="rId22"/>
    <p:sldId id="289" r:id="rId23"/>
    <p:sldId id="265"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8AA2-D503-490A-A5DF-BA560BF46784}" type="datetimeFigureOut">
              <a:rPr lang="ru-RU" smtClean="0"/>
              <a:t>15.12.2021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8F626-B7C8-4B9A-A42C-77EA034FABFA}" type="slidenum">
              <a:rPr lang="ru-RU" smtClean="0"/>
              <a:t>‹#›</a:t>
            </a:fld>
            <a:endParaRPr lang="ru-RU"/>
          </a:p>
        </p:txBody>
      </p:sp>
    </p:spTree>
    <p:extLst>
      <p:ext uri="{BB962C8B-B14F-4D97-AF65-F5344CB8AC3E}">
        <p14:creationId xmlns:p14="http://schemas.microsoft.com/office/powerpoint/2010/main" val="417129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1</a:t>
            </a:fld>
            <a:endParaRPr lang="ru-RU"/>
          </a:p>
        </p:txBody>
      </p:sp>
    </p:spTree>
    <p:extLst>
      <p:ext uri="{BB962C8B-B14F-4D97-AF65-F5344CB8AC3E}">
        <p14:creationId xmlns:p14="http://schemas.microsoft.com/office/powerpoint/2010/main" val="192024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15</a:t>
            </a:fld>
            <a:endParaRPr lang="ru-RU"/>
          </a:p>
        </p:txBody>
      </p:sp>
    </p:spTree>
    <p:extLst>
      <p:ext uri="{BB962C8B-B14F-4D97-AF65-F5344CB8AC3E}">
        <p14:creationId xmlns:p14="http://schemas.microsoft.com/office/powerpoint/2010/main" val="250152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16</a:t>
            </a:fld>
            <a:endParaRPr lang="ru-RU"/>
          </a:p>
        </p:txBody>
      </p:sp>
    </p:spTree>
    <p:extLst>
      <p:ext uri="{BB962C8B-B14F-4D97-AF65-F5344CB8AC3E}">
        <p14:creationId xmlns:p14="http://schemas.microsoft.com/office/powerpoint/2010/main" val="119784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17</a:t>
            </a:fld>
            <a:endParaRPr lang="ru-RU"/>
          </a:p>
        </p:txBody>
      </p:sp>
    </p:spTree>
    <p:extLst>
      <p:ext uri="{BB962C8B-B14F-4D97-AF65-F5344CB8AC3E}">
        <p14:creationId xmlns:p14="http://schemas.microsoft.com/office/powerpoint/2010/main" val="3808700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18</a:t>
            </a:fld>
            <a:endParaRPr lang="ru-RU"/>
          </a:p>
        </p:txBody>
      </p:sp>
    </p:spTree>
    <p:extLst>
      <p:ext uri="{BB962C8B-B14F-4D97-AF65-F5344CB8AC3E}">
        <p14:creationId xmlns:p14="http://schemas.microsoft.com/office/powerpoint/2010/main" val="972776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19</a:t>
            </a:fld>
            <a:endParaRPr lang="ru-RU"/>
          </a:p>
        </p:txBody>
      </p:sp>
    </p:spTree>
    <p:extLst>
      <p:ext uri="{BB962C8B-B14F-4D97-AF65-F5344CB8AC3E}">
        <p14:creationId xmlns:p14="http://schemas.microsoft.com/office/powerpoint/2010/main" val="1438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20</a:t>
            </a:fld>
            <a:endParaRPr lang="ru-RU"/>
          </a:p>
        </p:txBody>
      </p:sp>
    </p:spTree>
    <p:extLst>
      <p:ext uri="{BB962C8B-B14F-4D97-AF65-F5344CB8AC3E}">
        <p14:creationId xmlns:p14="http://schemas.microsoft.com/office/powerpoint/2010/main" val="2038321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21</a:t>
            </a:fld>
            <a:endParaRPr lang="ru-RU"/>
          </a:p>
        </p:txBody>
      </p:sp>
    </p:spTree>
    <p:extLst>
      <p:ext uri="{BB962C8B-B14F-4D97-AF65-F5344CB8AC3E}">
        <p14:creationId xmlns:p14="http://schemas.microsoft.com/office/powerpoint/2010/main" val="1699967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22</a:t>
            </a:fld>
            <a:endParaRPr lang="ru-RU"/>
          </a:p>
        </p:txBody>
      </p:sp>
    </p:spTree>
    <p:extLst>
      <p:ext uri="{BB962C8B-B14F-4D97-AF65-F5344CB8AC3E}">
        <p14:creationId xmlns:p14="http://schemas.microsoft.com/office/powerpoint/2010/main" val="260908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7</a:t>
            </a:fld>
            <a:endParaRPr lang="ru-RU"/>
          </a:p>
        </p:txBody>
      </p:sp>
    </p:spTree>
    <p:extLst>
      <p:ext uri="{BB962C8B-B14F-4D97-AF65-F5344CB8AC3E}">
        <p14:creationId xmlns:p14="http://schemas.microsoft.com/office/powerpoint/2010/main" val="179875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8</a:t>
            </a:fld>
            <a:endParaRPr lang="ru-RU"/>
          </a:p>
        </p:txBody>
      </p:sp>
    </p:spTree>
    <p:extLst>
      <p:ext uri="{BB962C8B-B14F-4D97-AF65-F5344CB8AC3E}">
        <p14:creationId xmlns:p14="http://schemas.microsoft.com/office/powerpoint/2010/main" val="1959137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9</a:t>
            </a:fld>
            <a:endParaRPr lang="ru-RU"/>
          </a:p>
        </p:txBody>
      </p:sp>
    </p:spTree>
    <p:extLst>
      <p:ext uri="{BB962C8B-B14F-4D97-AF65-F5344CB8AC3E}">
        <p14:creationId xmlns:p14="http://schemas.microsoft.com/office/powerpoint/2010/main" val="49435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10</a:t>
            </a:fld>
            <a:endParaRPr lang="ru-RU"/>
          </a:p>
        </p:txBody>
      </p:sp>
    </p:spTree>
    <p:extLst>
      <p:ext uri="{BB962C8B-B14F-4D97-AF65-F5344CB8AC3E}">
        <p14:creationId xmlns:p14="http://schemas.microsoft.com/office/powerpoint/2010/main" val="201372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11</a:t>
            </a:fld>
            <a:endParaRPr lang="ru-RU"/>
          </a:p>
        </p:txBody>
      </p:sp>
    </p:spTree>
    <p:extLst>
      <p:ext uri="{BB962C8B-B14F-4D97-AF65-F5344CB8AC3E}">
        <p14:creationId xmlns:p14="http://schemas.microsoft.com/office/powerpoint/2010/main" val="221717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12</a:t>
            </a:fld>
            <a:endParaRPr lang="ru-RU"/>
          </a:p>
        </p:txBody>
      </p:sp>
    </p:spTree>
    <p:extLst>
      <p:ext uri="{BB962C8B-B14F-4D97-AF65-F5344CB8AC3E}">
        <p14:creationId xmlns:p14="http://schemas.microsoft.com/office/powerpoint/2010/main" val="126346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13</a:t>
            </a:fld>
            <a:endParaRPr lang="ru-RU"/>
          </a:p>
        </p:txBody>
      </p:sp>
    </p:spTree>
    <p:extLst>
      <p:ext uri="{BB962C8B-B14F-4D97-AF65-F5344CB8AC3E}">
        <p14:creationId xmlns:p14="http://schemas.microsoft.com/office/powerpoint/2010/main" val="306834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D58F626-B7C8-4B9A-A42C-77EA034FABFA}" type="slidenum">
              <a:rPr lang="ru-RU" smtClean="0"/>
              <a:t>14</a:t>
            </a:fld>
            <a:endParaRPr lang="ru-RU"/>
          </a:p>
        </p:txBody>
      </p:sp>
    </p:spTree>
    <p:extLst>
      <p:ext uri="{BB962C8B-B14F-4D97-AF65-F5344CB8AC3E}">
        <p14:creationId xmlns:p14="http://schemas.microsoft.com/office/powerpoint/2010/main" val="114731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A38C50-E1A2-4014-AF95-177554961DC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CEF7AE2-FFAD-495C-A171-E5A55D10B8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27D2494-D5BA-4D70-BC68-8991E5B8FEB7}"/>
              </a:ext>
            </a:extLst>
          </p:cNvPr>
          <p:cNvSpPr>
            <a:spLocks noGrp="1"/>
          </p:cNvSpPr>
          <p:nvPr>
            <p:ph type="dt" sz="half" idx="10"/>
          </p:nvPr>
        </p:nvSpPr>
        <p:spPr/>
        <p:txBody>
          <a:bodyPr/>
          <a:lstStyle/>
          <a:p>
            <a:fld id="{5323727A-1ACF-4367-808E-771F0B92D09C}" type="datetimeFigureOut">
              <a:rPr lang="ru-RU" smtClean="0"/>
              <a:t>15.12.2021</a:t>
            </a:fld>
            <a:endParaRPr lang="ru-RU"/>
          </a:p>
        </p:txBody>
      </p:sp>
      <p:sp>
        <p:nvSpPr>
          <p:cNvPr id="5" name="Нижний колонтитул 4">
            <a:extLst>
              <a:ext uri="{FF2B5EF4-FFF2-40B4-BE49-F238E27FC236}">
                <a16:creationId xmlns:a16="http://schemas.microsoft.com/office/drawing/2014/main" id="{00D7ED45-4A4E-4978-8032-5CFCA43EBAE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3C4D178-071A-49CB-AC2C-8B7CBBC833F5}"/>
              </a:ext>
            </a:extLst>
          </p:cNvPr>
          <p:cNvSpPr>
            <a:spLocks noGrp="1"/>
          </p:cNvSpPr>
          <p:nvPr>
            <p:ph type="sldNum" sz="quarter" idx="12"/>
          </p:nvPr>
        </p:nvSpPr>
        <p:spPr/>
        <p:txBody>
          <a:bodyPr/>
          <a:lstStyle/>
          <a:p>
            <a:fld id="{817CED67-8DF4-43BF-B3CC-198F45FE7CD6}" type="slidenum">
              <a:rPr lang="ru-RU" smtClean="0"/>
              <a:t>‹#›</a:t>
            </a:fld>
            <a:endParaRPr lang="ru-RU"/>
          </a:p>
        </p:txBody>
      </p:sp>
    </p:spTree>
    <p:extLst>
      <p:ext uri="{BB962C8B-B14F-4D97-AF65-F5344CB8AC3E}">
        <p14:creationId xmlns:p14="http://schemas.microsoft.com/office/powerpoint/2010/main" val="327686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93B1C0-42F9-4DE2-B334-DDB40B8075D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E9F3587-90EF-4E3A-A0DD-A2B1EA41C62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AD9E6E4-D871-4D65-9A66-1278DCE3BE94}"/>
              </a:ext>
            </a:extLst>
          </p:cNvPr>
          <p:cNvSpPr>
            <a:spLocks noGrp="1"/>
          </p:cNvSpPr>
          <p:nvPr>
            <p:ph type="dt" sz="half" idx="10"/>
          </p:nvPr>
        </p:nvSpPr>
        <p:spPr/>
        <p:txBody>
          <a:bodyPr/>
          <a:lstStyle/>
          <a:p>
            <a:fld id="{5323727A-1ACF-4367-808E-771F0B92D09C}" type="datetimeFigureOut">
              <a:rPr lang="ru-RU" smtClean="0"/>
              <a:t>15.12.2021</a:t>
            </a:fld>
            <a:endParaRPr lang="ru-RU"/>
          </a:p>
        </p:txBody>
      </p:sp>
      <p:sp>
        <p:nvSpPr>
          <p:cNvPr id="5" name="Нижний колонтитул 4">
            <a:extLst>
              <a:ext uri="{FF2B5EF4-FFF2-40B4-BE49-F238E27FC236}">
                <a16:creationId xmlns:a16="http://schemas.microsoft.com/office/drawing/2014/main" id="{1C6263FA-0182-4E3F-898A-F29D4F10808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D0E752A-E253-4492-9381-B5A3FE577320}"/>
              </a:ext>
            </a:extLst>
          </p:cNvPr>
          <p:cNvSpPr>
            <a:spLocks noGrp="1"/>
          </p:cNvSpPr>
          <p:nvPr>
            <p:ph type="sldNum" sz="quarter" idx="12"/>
          </p:nvPr>
        </p:nvSpPr>
        <p:spPr/>
        <p:txBody>
          <a:bodyPr/>
          <a:lstStyle/>
          <a:p>
            <a:fld id="{817CED67-8DF4-43BF-B3CC-198F45FE7CD6}" type="slidenum">
              <a:rPr lang="ru-RU" smtClean="0"/>
              <a:t>‹#›</a:t>
            </a:fld>
            <a:endParaRPr lang="ru-RU"/>
          </a:p>
        </p:txBody>
      </p:sp>
    </p:spTree>
    <p:extLst>
      <p:ext uri="{BB962C8B-B14F-4D97-AF65-F5344CB8AC3E}">
        <p14:creationId xmlns:p14="http://schemas.microsoft.com/office/powerpoint/2010/main" val="76950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5C1B37C-0420-48BB-9487-667C2FB3C0C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5EA040D-0AE4-4E88-92C6-208E1353095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35F3019-0757-41FE-9B0B-DC52F2991E3E}"/>
              </a:ext>
            </a:extLst>
          </p:cNvPr>
          <p:cNvSpPr>
            <a:spLocks noGrp="1"/>
          </p:cNvSpPr>
          <p:nvPr>
            <p:ph type="dt" sz="half" idx="10"/>
          </p:nvPr>
        </p:nvSpPr>
        <p:spPr/>
        <p:txBody>
          <a:bodyPr/>
          <a:lstStyle/>
          <a:p>
            <a:fld id="{5323727A-1ACF-4367-808E-771F0B92D09C}" type="datetimeFigureOut">
              <a:rPr lang="ru-RU" smtClean="0"/>
              <a:t>15.12.2021</a:t>
            </a:fld>
            <a:endParaRPr lang="ru-RU"/>
          </a:p>
        </p:txBody>
      </p:sp>
      <p:sp>
        <p:nvSpPr>
          <p:cNvPr id="5" name="Нижний колонтитул 4">
            <a:extLst>
              <a:ext uri="{FF2B5EF4-FFF2-40B4-BE49-F238E27FC236}">
                <a16:creationId xmlns:a16="http://schemas.microsoft.com/office/drawing/2014/main" id="{0F5DDFCF-016F-4BCF-BD32-4F534B49D5F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C7FE5A2-5E47-4BC1-899B-52DCE997F9A3}"/>
              </a:ext>
            </a:extLst>
          </p:cNvPr>
          <p:cNvSpPr>
            <a:spLocks noGrp="1"/>
          </p:cNvSpPr>
          <p:nvPr>
            <p:ph type="sldNum" sz="quarter" idx="12"/>
          </p:nvPr>
        </p:nvSpPr>
        <p:spPr/>
        <p:txBody>
          <a:bodyPr/>
          <a:lstStyle/>
          <a:p>
            <a:fld id="{817CED67-8DF4-43BF-B3CC-198F45FE7CD6}" type="slidenum">
              <a:rPr lang="ru-RU" smtClean="0"/>
              <a:t>‹#›</a:t>
            </a:fld>
            <a:endParaRPr lang="ru-RU"/>
          </a:p>
        </p:txBody>
      </p:sp>
    </p:spTree>
    <p:extLst>
      <p:ext uri="{BB962C8B-B14F-4D97-AF65-F5344CB8AC3E}">
        <p14:creationId xmlns:p14="http://schemas.microsoft.com/office/powerpoint/2010/main" val="396897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742BA5-04A8-488A-9BFC-F43409F3473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4B33B8A-F9B1-417B-9DDA-4768418E026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08992F9-6031-4673-9B86-E72F04C452C0}"/>
              </a:ext>
            </a:extLst>
          </p:cNvPr>
          <p:cNvSpPr>
            <a:spLocks noGrp="1"/>
          </p:cNvSpPr>
          <p:nvPr>
            <p:ph type="dt" sz="half" idx="10"/>
          </p:nvPr>
        </p:nvSpPr>
        <p:spPr/>
        <p:txBody>
          <a:bodyPr/>
          <a:lstStyle/>
          <a:p>
            <a:fld id="{5323727A-1ACF-4367-808E-771F0B92D09C}" type="datetimeFigureOut">
              <a:rPr lang="ru-RU" smtClean="0"/>
              <a:t>15.12.2021</a:t>
            </a:fld>
            <a:endParaRPr lang="ru-RU"/>
          </a:p>
        </p:txBody>
      </p:sp>
      <p:sp>
        <p:nvSpPr>
          <p:cNvPr id="5" name="Нижний колонтитул 4">
            <a:extLst>
              <a:ext uri="{FF2B5EF4-FFF2-40B4-BE49-F238E27FC236}">
                <a16:creationId xmlns:a16="http://schemas.microsoft.com/office/drawing/2014/main" id="{120FC26F-50A5-413F-9F47-2836987CE7C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5EC4DA-C023-43F6-93D0-C70743FB9BDF}"/>
              </a:ext>
            </a:extLst>
          </p:cNvPr>
          <p:cNvSpPr>
            <a:spLocks noGrp="1"/>
          </p:cNvSpPr>
          <p:nvPr>
            <p:ph type="sldNum" sz="quarter" idx="12"/>
          </p:nvPr>
        </p:nvSpPr>
        <p:spPr/>
        <p:txBody>
          <a:bodyPr/>
          <a:lstStyle/>
          <a:p>
            <a:fld id="{817CED67-8DF4-43BF-B3CC-198F45FE7CD6}" type="slidenum">
              <a:rPr lang="ru-RU" smtClean="0"/>
              <a:t>‹#›</a:t>
            </a:fld>
            <a:endParaRPr lang="ru-RU"/>
          </a:p>
        </p:txBody>
      </p:sp>
    </p:spTree>
    <p:extLst>
      <p:ext uri="{BB962C8B-B14F-4D97-AF65-F5344CB8AC3E}">
        <p14:creationId xmlns:p14="http://schemas.microsoft.com/office/powerpoint/2010/main" val="288472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D18B6E-AE3C-428D-89A8-751E9206028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0B366CC-199B-4283-AB42-924347FFEF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0DC3943-9004-438A-A3F5-264E1FF1D08D}"/>
              </a:ext>
            </a:extLst>
          </p:cNvPr>
          <p:cNvSpPr>
            <a:spLocks noGrp="1"/>
          </p:cNvSpPr>
          <p:nvPr>
            <p:ph type="dt" sz="half" idx="10"/>
          </p:nvPr>
        </p:nvSpPr>
        <p:spPr/>
        <p:txBody>
          <a:bodyPr/>
          <a:lstStyle/>
          <a:p>
            <a:fld id="{5323727A-1ACF-4367-808E-771F0B92D09C}" type="datetimeFigureOut">
              <a:rPr lang="ru-RU" smtClean="0"/>
              <a:t>15.12.2021</a:t>
            </a:fld>
            <a:endParaRPr lang="ru-RU"/>
          </a:p>
        </p:txBody>
      </p:sp>
      <p:sp>
        <p:nvSpPr>
          <p:cNvPr id="5" name="Нижний колонтитул 4">
            <a:extLst>
              <a:ext uri="{FF2B5EF4-FFF2-40B4-BE49-F238E27FC236}">
                <a16:creationId xmlns:a16="http://schemas.microsoft.com/office/drawing/2014/main" id="{8C7D5848-8392-46A5-AC94-EFD964B9FF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0E161B1-369F-4BF0-AEF2-B4B3479903ED}"/>
              </a:ext>
            </a:extLst>
          </p:cNvPr>
          <p:cNvSpPr>
            <a:spLocks noGrp="1"/>
          </p:cNvSpPr>
          <p:nvPr>
            <p:ph type="sldNum" sz="quarter" idx="12"/>
          </p:nvPr>
        </p:nvSpPr>
        <p:spPr/>
        <p:txBody>
          <a:bodyPr/>
          <a:lstStyle/>
          <a:p>
            <a:fld id="{817CED67-8DF4-43BF-B3CC-198F45FE7CD6}" type="slidenum">
              <a:rPr lang="ru-RU" smtClean="0"/>
              <a:t>‹#›</a:t>
            </a:fld>
            <a:endParaRPr lang="ru-RU"/>
          </a:p>
        </p:txBody>
      </p:sp>
    </p:spTree>
    <p:extLst>
      <p:ext uri="{BB962C8B-B14F-4D97-AF65-F5344CB8AC3E}">
        <p14:creationId xmlns:p14="http://schemas.microsoft.com/office/powerpoint/2010/main" val="420682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022E94-C110-4389-B081-6BD152B6BD8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80C0630-BD3E-4E62-9D8B-B6A482AD6D6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305FC74-3FEA-4673-9E58-887100E021C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874B107-88EB-4D2F-9843-1C7087BB3E7D}"/>
              </a:ext>
            </a:extLst>
          </p:cNvPr>
          <p:cNvSpPr>
            <a:spLocks noGrp="1"/>
          </p:cNvSpPr>
          <p:nvPr>
            <p:ph type="dt" sz="half" idx="10"/>
          </p:nvPr>
        </p:nvSpPr>
        <p:spPr/>
        <p:txBody>
          <a:bodyPr/>
          <a:lstStyle/>
          <a:p>
            <a:fld id="{5323727A-1ACF-4367-808E-771F0B92D09C}" type="datetimeFigureOut">
              <a:rPr lang="ru-RU" smtClean="0"/>
              <a:t>15.12.2021</a:t>
            </a:fld>
            <a:endParaRPr lang="ru-RU"/>
          </a:p>
        </p:txBody>
      </p:sp>
      <p:sp>
        <p:nvSpPr>
          <p:cNvPr id="6" name="Нижний колонтитул 5">
            <a:extLst>
              <a:ext uri="{FF2B5EF4-FFF2-40B4-BE49-F238E27FC236}">
                <a16:creationId xmlns:a16="http://schemas.microsoft.com/office/drawing/2014/main" id="{B5691E20-7129-48AD-A7F5-5C03DE693BB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77ADD7C-D1DD-4469-80E2-115DFAF7C08B}"/>
              </a:ext>
            </a:extLst>
          </p:cNvPr>
          <p:cNvSpPr>
            <a:spLocks noGrp="1"/>
          </p:cNvSpPr>
          <p:nvPr>
            <p:ph type="sldNum" sz="quarter" idx="12"/>
          </p:nvPr>
        </p:nvSpPr>
        <p:spPr/>
        <p:txBody>
          <a:bodyPr/>
          <a:lstStyle/>
          <a:p>
            <a:fld id="{817CED67-8DF4-43BF-B3CC-198F45FE7CD6}" type="slidenum">
              <a:rPr lang="ru-RU" smtClean="0"/>
              <a:t>‹#›</a:t>
            </a:fld>
            <a:endParaRPr lang="ru-RU"/>
          </a:p>
        </p:txBody>
      </p:sp>
    </p:spTree>
    <p:extLst>
      <p:ext uri="{BB962C8B-B14F-4D97-AF65-F5344CB8AC3E}">
        <p14:creationId xmlns:p14="http://schemas.microsoft.com/office/powerpoint/2010/main" val="214820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1FE597-9712-4B22-8320-29E05E71459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8DA4EE1-4A2B-4138-90C0-8D5E55573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B836E1D-82F4-455D-BBCD-E87E4B98D05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87E8F2F-E2B1-4539-A1CA-2752950B6D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41D5F6C-A31E-4269-8433-861E80850E2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04481A4-6C52-4932-8C8C-A12BC9CAE0E7}"/>
              </a:ext>
            </a:extLst>
          </p:cNvPr>
          <p:cNvSpPr>
            <a:spLocks noGrp="1"/>
          </p:cNvSpPr>
          <p:nvPr>
            <p:ph type="dt" sz="half" idx="10"/>
          </p:nvPr>
        </p:nvSpPr>
        <p:spPr/>
        <p:txBody>
          <a:bodyPr/>
          <a:lstStyle/>
          <a:p>
            <a:fld id="{5323727A-1ACF-4367-808E-771F0B92D09C}" type="datetimeFigureOut">
              <a:rPr lang="ru-RU" smtClean="0"/>
              <a:t>15.12.2021</a:t>
            </a:fld>
            <a:endParaRPr lang="ru-RU"/>
          </a:p>
        </p:txBody>
      </p:sp>
      <p:sp>
        <p:nvSpPr>
          <p:cNvPr id="8" name="Нижний колонтитул 7">
            <a:extLst>
              <a:ext uri="{FF2B5EF4-FFF2-40B4-BE49-F238E27FC236}">
                <a16:creationId xmlns:a16="http://schemas.microsoft.com/office/drawing/2014/main" id="{00D38644-810B-4AC6-87A2-A82062B2C45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B9D13AE-3A23-49FF-9ACA-9E3E39BA9FA6}"/>
              </a:ext>
            </a:extLst>
          </p:cNvPr>
          <p:cNvSpPr>
            <a:spLocks noGrp="1"/>
          </p:cNvSpPr>
          <p:nvPr>
            <p:ph type="sldNum" sz="quarter" idx="12"/>
          </p:nvPr>
        </p:nvSpPr>
        <p:spPr/>
        <p:txBody>
          <a:bodyPr/>
          <a:lstStyle/>
          <a:p>
            <a:fld id="{817CED67-8DF4-43BF-B3CC-198F45FE7CD6}" type="slidenum">
              <a:rPr lang="ru-RU" smtClean="0"/>
              <a:t>‹#›</a:t>
            </a:fld>
            <a:endParaRPr lang="ru-RU"/>
          </a:p>
        </p:txBody>
      </p:sp>
    </p:spTree>
    <p:extLst>
      <p:ext uri="{BB962C8B-B14F-4D97-AF65-F5344CB8AC3E}">
        <p14:creationId xmlns:p14="http://schemas.microsoft.com/office/powerpoint/2010/main" val="219329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D41661-D8D3-40EC-B7FB-03D84DBE203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0C6718F-3ED7-4543-A415-F59178CD9470}"/>
              </a:ext>
            </a:extLst>
          </p:cNvPr>
          <p:cNvSpPr>
            <a:spLocks noGrp="1"/>
          </p:cNvSpPr>
          <p:nvPr>
            <p:ph type="dt" sz="half" idx="10"/>
          </p:nvPr>
        </p:nvSpPr>
        <p:spPr/>
        <p:txBody>
          <a:bodyPr/>
          <a:lstStyle/>
          <a:p>
            <a:fld id="{5323727A-1ACF-4367-808E-771F0B92D09C}" type="datetimeFigureOut">
              <a:rPr lang="ru-RU" smtClean="0"/>
              <a:t>15.12.2021</a:t>
            </a:fld>
            <a:endParaRPr lang="ru-RU"/>
          </a:p>
        </p:txBody>
      </p:sp>
      <p:sp>
        <p:nvSpPr>
          <p:cNvPr id="4" name="Нижний колонтитул 3">
            <a:extLst>
              <a:ext uri="{FF2B5EF4-FFF2-40B4-BE49-F238E27FC236}">
                <a16:creationId xmlns:a16="http://schemas.microsoft.com/office/drawing/2014/main" id="{A557AD06-B890-437C-932D-FA9CDDD751F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7639DE6-3775-4633-B150-B3F6742756EE}"/>
              </a:ext>
            </a:extLst>
          </p:cNvPr>
          <p:cNvSpPr>
            <a:spLocks noGrp="1"/>
          </p:cNvSpPr>
          <p:nvPr>
            <p:ph type="sldNum" sz="quarter" idx="12"/>
          </p:nvPr>
        </p:nvSpPr>
        <p:spPr/>
        <p:txBody>
          <a:bodyPr/>
          <a:lstStyle/>
          <a:p>
            <a:fld id="{817CED67-8DF4-43BF-B3CC-198F45FE7CD6}" type="slidenum">
              <a:rPr lang="ru-RU" smtClean="0"/>
              <a:t>‹#›</a:t>
            </a:fld>
            <a:endParaRPr lang="ru-RU"/>
          </a:p>
        </p:txBody>
      </p:sp>
    </p:spTree>
    <p:extLst>
      <p:ext uri="{BB962C8B-B14F-4D97-AF65-F5344CB8AC3E}">
        <p14:creationId xmlns:p14="http://schemas.microsoft.com/office/powerpoint/2010/main" val="40773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098F447-B809-45F8-9FED-C7F85F40B1AC}"/>
              </a:ext>
            </a:extLst>
          </p:cNvPr>
          <p:cNvSpPr>
            <a:spLocks noGrp="1"/>
          </p:cNvSpPr>
          <p:nvPr>
            <p:ph type="dt" sz="half" idx="10"/>
          </p:nvPr>
        </p:nvSpPr>
        <p:spPr/>
        <p:txBody>
          <a:bodyPr/>
          <a:lstStyle/>
          <a:p>
            <a:fld id="{5323727A-1ACF-4367-808E-771F0B92D09C}" type="datetimeFigureOut">
              <a:rPr lang="ru-RU" smtClean="0"/>
              <a:t>15.12.2021</a:t>
            </a:fld>
            <a:endParaRPr lang="ru-RU"/>
          </a:p>
        </p:txBody>
      </p:sp>
      <p:sp>
        <p:nvSpPr>
          <p:cNvPr id="3" name="Нижний колонтитул 2">
            <a:extLst>
              <a:ext uri="{FF2B5EF4-FFF2-40B4-BE49-F238E27FC236}">
                <a16:creationId xmlns:a16="http://schemas.microsoft.com/office/drawing/2014/main" id="{D134847B-8800-427D-8FC0-A92F104D94D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DC1E3B6-A463-4A12-8CFD-AD10893B0427}"/>
              </a:ext>
            </a:extLst>
          </p:cNvPr>
          <p:cNvSpPr>
            <a:spLocks noGrp="1"/>
          </p:cNvSpPr>
          <p:nvPr>
            <p:ph type="sldNum" sz="quarter" idx="12"/>
          </p:nvPr>
        </p:nvSpPr>
        <p:spPr/>
        <p:txBody>
          <a:bodyPr/>
          <a:lstStyle/>
          <a:p>
            <a:fld id="{817CED67-8DF4-43BF-B3CC-198F45FE7CD6}" type="slidenum">
              <a:rPr lang="ru-RU" smtClean="0"/>
              <a:t>‹#›</a:t>
            </a:fld>
            <a:endParaRPr lang="ru-RU"/>
          </a:p>
        </p:txBody>
      </p:sp>
    </p:spTree>
    <p:extLst>
      <p:ext uri="{BB962C8B-B14F-4D97-AF65-F5344CB8AC3E}">
        <p14:creationId xmlns:p14="http://schemas.microsoft.com/office/powerpoint/2010/main" val="164318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6949A7-B48E-407C-BB89-24E01AD4738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6821A2E-DBE7-40C9-86AA-54D40F599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CDF268D-C85C-49D0-9369-3025B9DAF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3ABF0CB-1672-4770-B76A-8FE0A141A667}"/>
              </a:ext>
            </a:extLst>
          </p:cNvPr>
          <p:cNvSpPr>
            <a:spLocks noGrp="1"/>
          </p:cNvSpPr>
          <p:nvPr>
            <p:ph type="dt" sz="half" idx="10"/>
          </p:nvPr>
        </p:nvSpPr>
        <p:spPr/>
        <p:txBody>
          <a:bodyPr/>
          <a:lstStyle/>
          <a:p>
            <a:fld id="{5323727A-1ACF-4367-808E-771F0B92D09C}" type="datetimeFigureOut">
              <a:rPr lang="ru-RU" smtClean="0"/>
              <a:t>15.12.2021</a:t>
            </a:fld>
            <a:endParaRPr lang="ru-RU"/>
          </a:p>
        </p:txBody>
      </p:sp>
      <p:sp>
        <p:nvSpPr>
          <p:cNvPr id="6" name="Нижний колонтитул 5">
            <a:extLst>
              <a:ext uri="{FF2B5EF4-FFF2-40B4-BE49-F238E27FC236}">
                <a16:creationId xmlns:a16="http://schemas.microsoft.com/office/drawing/2014/main" id="{320CB7CB-3880-4308-9355-E4981122D03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777B41A-1AFC-4E96-B134-63C17F5CA9B3}"/>
              </a:ext>
            </a:extLst>
          </p:cNvPr>
          <p:cNvSpPr>
            <a:spLocks noGrp="1"/>
          </p:cNvSpPr>
          <p:nvPr>
            <p:ph type="sldNum" sz="quarter" idx="12"/>
          </p:nvPr>
        </p:nvSpPr>
        <p:spPr/>
        <p:txBody>
          <a:bodyPr/>
          <a:lstStyle/>
          <a:p>
            <a:fld id="{817CED67-8DF4-43BF-B3CC-198F45FE7CD6}" type="slidenum">
              <a:rPr lang="ru-RU" smtClean="0"/>
              <a:t>‹#›</a:t>
            </a:fld>
            <a:endParaRPr lang="ru-RU"/>
          </a:p>
        </p:txBody>
      </p:sp>
    </p:spTree>
    <p:extLst>
      <p:ext uri="{BB962C8B-B14F-4D97-AF65-F5344CB8AC3E}">
        <p14:creationId xmlns:p14="http://schemas.microsoft.com/office/powerpoint/2010/main" val="380933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486BFB-E582-4873-817D-EF9BF380FAF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079C808-7326-4263-827E-F32F2D8A55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7ED729D-6AEA-415E-B044-70522BDCF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1D4497D-BE19-42A5-8820-BAE34C93C6C4}"/>
              </a:ext>
            </a:extLst>
          </p:cNvPr>
          <p:cNvSpPr>
            <a:spLocks noGrp="1"/>
          </p:cNvSpPr>
          <p:nvPr>
            <p:ph type="dt" sz="half" idx="10"/>
          </p:nvPr>
        </p:nvSpPr>
        <p:spPr/>
        <p:txBody>
          <a:bodyPr/>
          <a:lstStyle/>
          <a:p>
            <a:fld id="{5323727A-1ACF-4367-808E-771F0B92D09C}" type="datetimeFigureOut">
              <a:rPr lang="ru-RU" smtClean="0"/>
              <a:t>15.12.2021</a:t>
            </a:fld>
            <a:endParaRPr lang="ru-RU"/>
          </a:p>
        </p:txBody>
      </p:sp>
      <p:sp>
        <p:nvSpPr>
          <p:cNvPr id="6" name="Нижний колонтитул 5">
            <a:extLst>
              <a:ext uri="{FF2B5EF4-FFF2-40B4-BE49-F238E27FC236}">
                <a16:creationId xmlns:a16="http://schemas.microsoft.com/office/drawing/2014/main" id="{E0680650-FE6E-45AD-AD78-7C560DC6C6C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090C848-DEE9-4C46-9760-0C6F2841C03E}"/>
              </a:ext>
            </a:extLst>
          </p:cNvPr>
          <p:cNvSpPr>
            <a:spLocks noGrp="1"/>
          </p:cNvSpPr>
          <p:nvPr>
            <p:ph type="sldNum" sz="quarter" idx="12"/>
          </p:nvPr>
        </p:nvSpPr>
        <p:spPr/>
        <p:txBody>
          <a:bodyPr/>
          <a:lstStyle/>
          <a:p>
            <a:fld id="{817CED67-8DF4-43BF-B3CC-198F45FE7CD6}" type="slidenum">
              <a:rPr lang="ru-RU" smtClean="0"/>
              <a:t>‹#›</a:t>
            </a:fld>
            <a:endParaRPr lang="ru-RU"/>
          </a:p>
        </p:txBody>
      </p:sp>
    </p:spTree>
    <p:extLst>
      <p:ext uri="{BB962C8B-B14F-4D97-AF65-F5344CB8AC3E}">
        <p14:creationId xmlns:p14="http://schemas.microsoft.com/office/powerpoint/2010/main" val="87257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47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AC5586-77ED-4BED-848D-3154FE2B3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5289F7E-E738-40F8-B60C-5A8E19E47C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C875325-92BD-4BB6-A8E2-75C46CA7F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727A-1ACF-4367-808E-771F0B92D09C}" type="datetimeFigureOut">
              <a:rPr lang="ru-RU" smtClean="0"/>
              <a:t>15.12.2021</a:t>
            </a:fld>
            <a:endParaRPr lang="ru-RU"/>
          </a:p>
        </p:txBody>
      </p:sp>
      <p:sp>
        <p:nvSpPr>
          <p:cNvPr id="5" name="Нижний колонтитул 4">
            <a:extLst>
              <a:ext uri="{FF2B5EF4-FFF2-40B4-BE49-F238E27FC236}">
                <a16:creationId xmlns:a16="http://schemas.microsoft.com/office/drawing/2014/main" id="{084AF5A5-6887-45E5-A8B8-3F120594A2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25CAF4F-4530-45E9-AF0E-BBE4F9F4B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CED67-8DF4-43BF-B3CC-198F45FE7CD6}" type="slidenum">
              <a:rPr lang="ru-RU" smtClean="0"/>
              <a:t>‹#›</a:t>
            </a:fld>
            <a:endParaRPr lang="ru-RU"/>
          </a:p>
        </p:txBody>
      </p:sp>
    </p:spTree>
    <p:extLst>
      <p:ext uri="{BB962C8B-B14F-4D97-AF65-F5344CB8AC3E}">
        <p14:creationId xmlns:p14="http://schemas.microsoft.com/office/powerpoint/2010/main" val="164030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1072;&#1088;&#1090;&#1088;&#1077;&#1089;&#1091;&#1088;&#1089;.&#1088;&#1092;/new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1072;&#1088;&#1090;&#1088;&#1077;&#1089;&#1091;&#1088;&#1089;.&#1088;&#1092;/news"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1072;&#1088;&#1090;&#1088;&#1077;&#1089;&#1091;&#1088;&#1089;.&#1088;&#1092;/new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1072;&#1088;&#1090;&#1088;&#1077;&#1089;&#1091;&#1088;&#1089;.&#1088;&#1092;/news"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0A0877-B579-4A5E-ABAB-1B3552ED704C}"/>
              </a:ext>
            </a:extLst>
          </p:cNvPr>
          <p:cNvSpPr>
            <a:spLocks noGrp="1"/>
          </p:cNvSpPr>
          <p:nvPr>
            <p:ph type="ctrTitle"/>
          </p:nvPr>
        </p:nvSpPr>
        <p:spPr>
          <a:xfrm>
            <a:off x="1184985" y="5529683"/>
            <a:ext cx="9022080" cy="740489"/>
          </a:xfrm>
        </p:spPr>
        <p:txBody>
          <a:bodyPr>
            <a:normAutofit/>
          </a:bodyPr>
          <a:lstStyle/>
          <a:p>
            <a:pPr>
              <a:spcBef>
                <a:spcPts val="0"/>
              </a:spcBef>
            </a:pPr>
            <a:r>
              <a:rPr lang="ru-RU" sz="1800" dirty="0">
                <a:latin typeface="Times New Roman" panose="02020603050405020304" pitchFamily="18" charset="0"/>
                <a:cs typeface="Times New Roman" panose="02020603050405020304" pitchFamily="18" charset="0"/>
              </a:rPr>
              <a:t>Доклад директора ОГБУ ДПО «Костромской областной учебно-методический центр»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Кудряшова Дмитрия Николаевича</a:t>
            </a:r>
            <a:endParaRPr lang="ru-RU" sz="1800" dirty="0"/>
          </a:p>
        </p:txBody>
      </p:sp>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224" y="392194"/>
            <a:ext cx="1895049" cy="1896001"/>
          </a:xfrm>
          <a:prstGeom prst="rect">
            <a:avLst/>
          </a:prstGeom>
        </p:spPr>
      </p:pic>
      <p:sp>
        <p:nvSpPr>
          <p:cNvPr id="7" name="Заголовок 1">
            <a:extLst>
              <a:ext uri="{FF2B5EF4-FFF2-40B4-BE49-F238E27FC236}">
                <a16:creationId xmlns:a16="http://schemas.microsoft.com/office/drawing/2014/main" id="{4264BA73-E36C-4E34-8E93-540417FE90B5}"/>
              </a:ext>
            </a:extLst>
          </p:cNvPr>
          <p:cNvSpPr txBox="1">
            <a:spLocks/>
          </p:cNvSpPr>
          <p:nvPr/>
        </p:nvSpPr>
        <p:spPr>
          <a:xfrm>
            <a:off x="1729273" y="2688510"/>
            <a:ext cx="8733453" cy="23606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ru-RU" sz="2400" b="1" dirty="0">
                <a:latin typeface="Times New Roman" panose="02020603050405020304" pitchFamily="18" charset="0"/>
                <a:cs typeface="Times New Roman" panose="02020603050405020304" pitchFamily="18" charset="0"/>
              </a:rPr>
              <a:t>«Развитие региональной системы детских школ искусств в условиях правового регулирования  и совершенствования законодательства об образовании. </a:t>
            </a:r>
          </a:p>
          <a:p>
            <a:pPr>
              <a:lnSpc>
                <a:spcPct val="120000"/>
              </a:lnSpc>
            </a:pPr>
            <a:endParaRPr lang="ru-RU" sz="2400" b="1" dirty="0">
              <a:latin typeface="Times New Roman" panose="02020603050405020304" pitchFamily="18" charset="0"/>
              <a:cs typeface="Times New Roman" panose="02020603050405020304" pitchFamily="18" charset="0"/>
            </a:endParaRPr>
          </a:p>
          <a:p>
            <a:pPr>
              <a:lnSpc>
                <a:spcPct val="120000"/>
              </a:lnSpc>
            </a:pPr>
            <a:r>
              <a:rPr lang="ru-RU" sz="2400" b="1" dirty="0">
                <a:latin typeface="Times New Roman" panose="02020603050405020304" pitchFamily="18" charset="0"/>
                <a:cs typeface="Times New Roman" panose="02020603050405020304" pitchFamily="18" charset="0"/>
              </a:rPr>
              <a:t>Итоги Всероссийского круглого стола «Развитие системы детских школ искусств - 2021»</a:t>
            </a:r>
          </a:p>
        </p:txBody>
      </p:sp>
    </p:spTree>
    <p:extLst>
      <p:ext uri="{BB962C8B-B14F-4D97-AF65-F5344CB8AC3E}">
        <p14:creationId xmlns:p14="http://schemas.microsoft.com/office/powerpoint/2010/main" val="135218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pic>
        <p:nvPicPr>
          <p:cNvPr id="4100" name="Picture 4" descr="https://chgiki.ru/wp-content/uploads/2020/08/%D0%9A%D0%BE%D0%BD%D0%BA%D1%83%D1%80%D1%81-%D0%9B%D1%83%D1%87%D1%88%D0%B8%D0%B9-%D0%BF%D1%80%D0%B5%D0%BF%D0%BE%D0%B4%D0%B0%D0%B2%D0%B0%D1%82%D0%B5%D0%BB%D1%8C-%D0%94%D0%A8%D0%98-1200x848.jpg?p=38587">
            <a:extLst>
              <a:ext uri="{FF2B5EF4-FFF2-40B4-BE49-F238E27FC236}">
                <a16:creationId xmlns:a16="http://schemas.microsoft.com/office/drawing/2014/main" id="{77DBFFF7-CF18-4C4A-A689-8EAE26CCFA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065" t="29434" r="15223" b="7536"/>
          <a:stretch/>
        </p:blipFill>
        <p:spPr bwMode="auto">
          <a:xfrm>
            <a:off x="6837623" y="2077278"/>
            <a:ext cx="5354378" cy="4471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culture.ru/storage/images/35203f0043492d3ed10c60880559d399/96cd925a91461e1f82b6ff71f5e4ec95.png">
            <a:extLst>
              <a:ext uri="{FF2B5EF4-FFF2-40B4-BE49-F238E27FC236}">
                <a16:creationId xmlns:a16="http://schemas.microsoft.com/office/drawing/2014/main" id="{F96C6512-1E11-4C2A-892B-FC0C752FC2C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045"/>
          <a:stretch/>
        </p:blipFill>
        <p:spPr bwMode="auto">
          <a:xfrm>
            <a:off x="1187588" y="3079703"/>
            <a:ext cx="4908412" cy="37782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p:spPr>
      </p:pic>
      <p:pic>
        <p:nvPicPr>
          <p:cNvPr id="4098" name="Picture 2" descr="https://www.culture.ru/storage/images/35203f0043492d3ed10c60880559d399/96cd925a91461e1f82b6ff71f5e4ec95.png">
            <a:extLst>
              <a:ext uri="{FF2B5EF4-FFF2-40B4-BE49-F238E27FC236}">
                <a16:creationId xmlns:a16="http://schemas.microsoft.com/office/drawing/2014/main" id="{3A5FECFE-44C5-4490-A478-3628CFB5E8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04" t="17194" r="64143" b="23161"/>
          <a:stretch/>
        </p:blipFill>
        <p:spPr bwMode="auto">
          <a:xfrm>
            <a:off x="4492206" y="0"/>
            <a:ext cx="3207588" cy="299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8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624AE716-59E5-4359-A162-A2EBBE401CAB}"/>
              </a:ext>
            </a:extLst>
          </p:cNvPr>
          <p:cNvGraphicFramePr>
            <a:graphicFrameLocks noGrp="1"/>
          </p:cNvGraphicFramePr>
          <p:nvPr>
            <p:extLst>
              <p:ext uri="{D42A27DB-BD31-4B8C-83A1-F6EECF244321}">
                <p14:modId xmlns:p14="http://schemas.microsoft.com/office/powerpoint/2010/main" val="2306167098"/>
              </p:ext>
            </p:extLst>
          </p:nvPr>
        </p:nvGraphicFramePr>
        <p:xfrm>
          <a:off x="368343" y="207244"/>
          <a:ext cx="11455313" cy="6443512"/>
        </p:xfrm>
        <a:graphic>
          <a:graphicData uri="http://schemas.openxmlformats.org/drawingml/2006/table">
            <a:tbl>
              <a:tblPr firstRow="1" bandRow="1">
                <a:tableStyleId>{5C22544A-7EE6-4342-B048-85BDC9FD1C3A}</a:tableStyleId>
              </a:tblPr>
              <a:tblGrid>
                <a:gridCol w="9946566">
                  <a:extLst>
                    <a:ext uri="{9D8B030D-6E8A-4147-A177-3AD203B41FA5}">
                      <a16:colId xmlns:a16="http://schemas.microsoft.com/office/drawing/2014/main" val="3405101368"/>
                    </a:ext>
                  </a:extLst>
                </a:gridCol>
                <a:gridCol w="1508747">
                  <a:extLst>
                    <a:ext uri="{9D8B030D-6E8A-4147-A177-3AD203B41FA5}">
                      <a16:colId xmlns:a16="http://schemas.microsoft.com/office/drawing/2014/main" val="1381394930"/>
                    </a:ext>
                  </a:extLst>
                </a:gridCol>
              </a:tblGrid>
              <a:tr h="792576">
                <a:tc>
                  <a:txBody>
                    <a:bodyPr/>
                    <a:lstStyle/>
                    <a:p>
                      <a:pPr>
                        <a:lnSpc>
                          <a:spcPct val="100000"/>
                        </a:lnSpc>
                        <a:spcAft>
                          <a:spcPts val="0"/>
                        </a:spcAft>
                      </a:pPr>
                      <a:r>
                        <a:rPr lang="ru-RU" sz="2000" dirty="0">
                          <a:effectLst/>
                          <a:latin typeface="+mn-lt"/>
                          <a:ea typeface="Calibri" panose="020F0502020204030204" pitchFamily="34" charset="0"/>
                          <a:cs typeface="Times New Roman" panose="02020603050405020304" pitchFamily="18" charset="0"/>
                        </a:rPr>
                        <a:t> Детские школы искусств – победители Общероссийского конкурса «Лучшая детская школа искусств» (с 2014 года), полное наименование</a:t>
                      </a:r>
                    </a:p>
                  </a:txBody>
                  <a:tcPr marL="68580" marR="68580" marT="0" marB="0"/>
                </a:tc>
                <a:tc>
                  <a:txBody>
                    <a:bodyPr/>
                    <a:lstStyle/>
                    <a:p>
                      <a:pPr>
                        <a:lnSpc>
                          <a:spcPct val="100000"/>
                        </a:lnSpc>
                        <a:spcAft>
                          <a:spcPts val="0"/>
                        </a:spcAft>
                      </a:pPr>
                      <a:r>
                        <a:rPr lang="ru-RU" sz="2000">
                          <a:effectLst/>
                          <a:latin typeface="+mn-lt"/>
                          <a:ea typeface="Calibri" panose="020F0502020204030204" pitchFamily="34" charset="0"/>
                          <a:cs typeface="Times New Roman" panose="02020603050405020304" pitchFamily="18" charset="0"/>
                        </a:rPr>
                        <a:t>Дата участия </a:t>
                      </a:r>
                    </a:p>
                  </a:txBody>
                  <a:tcPr marL="68580" marR="68580" marT="0" marB="0"/>
                </a:tc>
                <a:extLst>
                  <a:ext uri="{0D108BD9-81ED-4DB2-BD59-A6C34878D82A}">
                    <a16:rowId xmlns:a16="http://schemas.microsoft.com/office/drawing/2014/main" val="1847793289"/>
                  </a:ext>
                </a:extLst>
              </a:tr>
              <a:tr h="620157">
                <a:tc>
                  <a:txBody>
                    <a:bodyPr/>
                    <a:lstStyle/>
                    <a:p>
                      <a:pPr>
                        <a:lnSpc>
                          <a:spcPct val="100000"/>
                        </a:lnSpc>
                        <a:spcAft>
                          <a:spcPts val="0"/>
                        </a:spcAft>
                      </a:pPr>
                      <a:r>
                        <a:rPr lang="ru-RU" sz="2000" dirty="0">
                          <a:effectLst/>
                          <a:latin typeface="+mn-lt"/>
                          <a:ea typeface="Calibri" panose="020F0502020204030204" pitchFamily="34" charset="0"/>
                          <a:cs typeface="Times New Roman" panose="02020603050405020304" pitchFamily="18" charset="0"/>
                        </a:rPr>
                        <a:t>1. Муниципальное бюджетное учреждение дополнительного образования города Костромы «Детская школа искусств № 4»</a:t>
                      </a:r>
                    </a:p>
                  </a:txBody>
                  <a:tcPr marL="68580" marR="68580" marT="0" marB="0"/>
                </a:tc>
                <a:tc>
                  <a:txBody>
                    <a:bodyPr/>
                    <a:lstStyle/>
                    <a:p>
                      <a:pPr>
                        <a:lnSpc>
                          <a:spcPct val="100000"/>
                        </a:lnSpc>
                        <a:spcAft>
                          <a:spcPts val="0"/>
                        </a:spcAft>
                      </a:pPr>
                      <a:r>
                        <a:rPr lang="ru-RU" sz="2000">
                          <a:effectLst/>
                          <a:latin typeface="+mn-lt"/>
                          <a:ea typeface="Calibri" panose="020F0502020204030204" pitchFamily="34" charset="0"/>
                          <a:cs typeface="Times New Roman" panose="02020603050405020304" pitchFamily="18" charset="0"/>
                        </a:rPr>
                        <a:t>2014 г.</a:t>
                      </a:r>
                    </a:p>
                  </a:txBody>
                  <a:tcPr marL="68580" marR="68580" marT="0" marB="0"/>
                </a:tc>
                <a:extLst>
                  <a:ext uri="{0D108BD9-81ED-4DB2-BD59-A6C34878D82A}">
                    <a16:rowId xmlns:a16="http://schemas.microsoft.com/office/drawing/2014/main" val="2957505692"/>
                  </a:ext>
                </a:extLst>
              </a:tr>
              <a:tr h="930236">
                <a:tc>
                  <a:txBody>
                    <a:bodyPr/>
                    <a:lstStyle/>
                    <a:p>
                      <a:pPr>
                        <a:lnSpc>
                          <a:spcPct val="100000"/>
                        </a:lnSpc>
                        <a:spcAft>
                          <a:spcPts val="0"/>
                        </a:spcAft>
                      </a:pPr>
                      <a:r>
                        <a:rPr lang="ru-RU" sz="2000" dirty="0">
                          <a:effectLst/>
                          <a:latin typeface="+mn-lt"/>
                          <a:ea typeface="Calibri" panose="020F0502020204030204" pitchFamily="34" charset="0"/>
                          <a:cs typeface="Times New Roman" panose="02020603050405020304" pitchFamily="18" charset="0"/>
                        </a:rPr>
                        <a:t>2. Муниципальное казенное образовательное учреждение дополнительного образования «Никольская ДШИ» Костромского муниципального района Костромской области</a:t>
                      </a:r>
                    </a:p>
                  </a:txBody>
                  <a:tcPr marL="68580" marR="68580" marT="0" marB="0"/>
                </a:tc>
                <a:tc>
                  <a:txBody>
                    <a:bodyPr/>
                    <a:lstStyle/>
                    <a:p>
                      <a:pPr>
                        <a:lnSpc>
                          <a:spcPct val="100000"/>
                        </a:lnSpc>
                        <a:spcAft>
                          <a:spcPts val="0"/>
                        </a:spcAft>
                      </a:pPr>
                      <a:r>
                        <a:rPr lang="ru-RU" sz="2000">
                          <a:effectLst/>
                          <a:latin typeface="+mn-lt"/>
                          <a:ea typeface="Calibri" panose="020F0502020204030204" pitchFamily="34" charset="0"/>
                          <a:cs typeface="Times New Roman" panose="02020603050405020304" pitchFamily="18" charset="0"/>
                        </a:rPr>
                        <a:t>2014 г.</a:t>
                      </a:r>
                    </a:p>
                  </a:txBody>
                  <a:tcPr marL="68580" marR="68580" marT="0" marB="0"/>
                </a:tc>
                <a:extLst>
                  <a:ext uri="{0D108BD9-81ED-4DB2-BD59-A6C34878D82A}">
                    <a16:rowId xmlns:a16="http://schemas.microsoft.com/office/drawing/2014/main" val="1099682522"/>
                  </a:ext>
                </a:extLst>
              </a:tr>
              <a:tr h="930236">
                <a:tc>
                  <a:txBody>
                    <a:bodyPr/>
                    <a:lstStyle/>
                    <a:p>
                      <a:pPr>
                        <a:lnSpc>
                          <a:spcPct val="100000"/>
                        </a:lnSpc>
                        <a:spcAft>
                          <a:spcPts val="0"/>
                        </a:spcAft>
                      </a:pPr>
                      <a:r>
                        <a:rPr lang="ru-RU" sz="2000" dirty="0">
                          <a:effectLst/>
                          <a:latin typeface="+mn-lt"/>
                          <a:ea typeface="Calibri" panose="020F0502020204030204" pitchFamily="34" charset="0"/>
                          <a:cs typeface="Times New Roman" panose="02020603050405020304" pitchFamily="18" charset="0"/>
                        </a:rPr>
                        <a:t>3. Муниципальное бюджетное учреждение дополнительного</a:t>
                      </a:r>
                    </a:p>
                    <a:p>
                      <a:pPr>
                        <a:lnSpc>
                          <a:spcPct val="100000"/>
                        </a:lnSpc>
                        <a:spcAft>
                          <a:spcPts val="0"/>
                        </a:spcAft>
                      </a:pPr>
                      <a:r>
                        <a:rPr lang="ru-RU" sz="2000" dirty="0">
                          <a:effectLst/>
                          <a:latin typeface="+mn-lt"/>
                          <a:ea typeface="Calibri" panose="020F0502020204030204" pitchFamily="34" charset="0"/>
                          <a:cs typeface="Times New Roman" panose="02020603050405020304" pitchFamily="18" charset="0"/>
                        </a:rPr>
                        <a:t>образования города Костромы</a:t>
                      </a:r>
                    </a:p>
                    <a:p>
                      <a:pPr>
                        <a:lnSpc>
                          <a:spcPct val="100000"/>
                        </a:lnSpc>
                        <a:spcAft>
                          <a:spcPts val="0"/>
                        </a:spcAft>
                      </a:pPr>
                      <a:r>
                        <a:rPr lang="ru-RU" sz="2000" dirty="0">
                          <a:effectLst/>
                          <a:latin typeface="+mn-lt"/>
                          <a:ea typeface="Calibri" panose="020F0502020204030204" pitchFamily="34" charset="0"/>
                          <a:cs typeface="Times New Roman" panose="02020603050405020304" pitchFamily="18" charset="0"/>
                        </a:rPr>
                        <a:t>«Детская художественная школа   № 1 им. Н.П. Шлеина»</a:t>
                      </a:r>
                    </a:p>
                  </a:txBody>
                  <a:tcPr marL="68580" marR="68580" marT="0" marB="0"/>
                </a:tc>
                <a:tc>
                  <a:txBody>
                    <a:bodyPr/>
                    <a:lstStyle/>
                    <a:p>
                      <a:pPr>
                        <a:lnSpc>
                          <a:spcPct val="100000"/>
                        </a:lnSpc>
                        <a:spcAft>
                          <a:spcPts val="0"/>
                        </a:spcAft>
                      </a:pPr>
                      <a:r>
                        <a:rPr lang="ru-RU" sz="2000" dirty="0">
                          <a:effectLst/>
                          <a:latin typeface="+mn-lt"/>
                          <a:ea typeface="Calibri" panose="020F0502020204030204" pitchFamily="34" charset="0"/>
                          <a:cs typeface="Times New Roman" panose="02020603050405020304" pitchFamily="18" charset="0"/>
                        </a:rPr>
                        <a:t>2017 г.</a:t>
                      </a:r>
                    </a:p>
                  </a:txBody>
                  <a:tcPr marL="68580" marR="68580" marT="0" marB="0"/>
                </a:tc>
                <a:extLst>
                  <a:ext uri="{0D108BD9-81ED-4DB2-BD59-A6C34878D82A}">
                    <a16:rowId xmlns:a16="http://schemas.microsoft.com/office/drawing/2014/main" val="3360319206"/>
                  </a:ext>
                </a:extLst>
              </a:tr>
              <a:tr h="1056769">
                <a:tc>
                  <a:txBody>
                    <a:bodyPr/>
                    <a:lstStyle/>
                    <a:p>
                      <a:pPr>
                        <a:lnSpc>
                          <a:spcPct val="100000"/>
                        </a:lnSpc>
                        <a:spcAft>
                          <a:spcPts val="0"/>
                        </a:spcAft>
                      </a:pPr>
                      <a:r>
                        <a:rPr lang="ru-RU" sz="2000">
                          <a:effectLst/>
                          <a:latin typeface="+mn-lt"/>
                          <a:ea typeface="Calibri" panose="020F0502020204030204" pitchFamily="34" charset="0"/>
                          <a:cs typeface="Times New Roman" panose="02020603050405020304" pitchFamily="18" charset="0"/>
                        </a:rPr>
                        <a:t>4. Муниципальное бюджетное учреждение дополнительного образования «Детская музыкальная школа» городского округа город Буй </a:t>
                      </a:r>
                    </a:p>
                    <a:p>
                      <a:pPr>
                        <a:lnSpc>
                          <a:spcPct val="100000"/>
                        </a:lnSpc>
                        <a:spcAft>
                          <a:spcPts val="0"/>
                        </a:spcAft>
                      </a:pPr>
                      <a:r>
                        <a:rPr lang="ru-RU" sz="200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nSpc>
                          <a:spcPct val="100000"/>
                        </a:lnSpc>
                        <a:spcAft>
                          <a:spcPts val="0"/>
                        </a:spcAft>
                      </a:pPr>
                      <a:r>
                        <a:rPr lang="ru-RU" sz="2000">
                          <a:effectLst/>
                          <a:latin typeface="+mn-lt"/>
                          <a:ea typeface="Calibri" panose="020F0502020204030204" pitchFamily="34" charset="0"/>
                          <a:cs typeface="Times New Roman" panose="02020603050405020304" pitchFamily="18" charset="0"/>
                        </a:rPr>
                        <a:t>2017 г.</a:t>
                      </a:r>
                    </a:p>
                  </a:txBody>
                  <a:tcPr marL="68580" marR="68580" marT="0" marB="0"/>
                </a:tc>
                <a:extLst>
                  <a:ext uri="{0D108BD9-81ED-4DB2-BD59-A6C34878D82A}">
                    <a16:rowId xmlns:a16="http://schemas.microsoft.com/office/drawing/2014/main" val="2220052077"/>
                  </a:ext>
                </a:extLst>
              </a:tr>
              <a:tr h="1056769">
                <a:tc>
                  <a:txBody>
                    <a:bodyPr/>
                    <a:lstStyle/>
                    <a:p>
                      <a:pPr>
                        <a:lnSpc>
                          <a:spcPct val="100000"/>
                        </a:lnSpc>
                        <a:spcAft>
                          <a:spcPts val="0"/>
                        </a:spcAft>
                      </a:pPr>
                      <a:r>
                        <a:rPr lang="ru-RU" sz="2000">
                          <a:effectLst/>
                          <a:latin typeface="+mn-lt"/>
                          <a:ea typeface="Calibri" panose="020F0502020204030204" pitchFamily="34" charset="0"/>
                          <a:cs typeface="Times New Roman" panose="02020603050405020304" pitchFamily="18" charset="0"/>
                        </a:rPr>
                        <a:t>5. Муниципальное бюджетное учреждение дополнительного образования «Детская музыкальная школа городского округа город Шарья Костромской области»</a:t>
                      </a:r>
                    </a:p>
                    <a:p>
                      <a:pPr>
                        <a:lnSpc>
                          <a:spcPct val="100000"/>
                        </a:lnSpc>
                        <a:spcAft>
                          <a:spcPts val="0"/>
                        </a:spcAft>
                      </a:pPr>
                      <a:r>
                        <a:rPr lang="ru-RU" sz="200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nSpc>
                          <a:spcPct val="100000"/>
                        </a:lnSpc>
                        <a:spcAft>
                          <a:spcPts val="0"/>
                        </a:spcAft>
                      </a:pPr>
                      <a:r>
                        <a:rPr lang="ru-RU" sz="2000">
                          <a:effectLst/>
                          <a:latin typeface="+mn-lt"/>
                          <a:ea typeface="Calibri" panose="020F0502020204030204" pitchFamily="34" charset="0"/>
                          <a:cs typeface="Times New Roman" panose="02020603050405020304" pitchFamily="18" charset="0"/>
                        </a:rPr>
                        <a:t>2017 г.</a:t>
                      </a:r>
                    </a:p>
                  </a:txBody>
                  <a:tcPr marL="68580" marR="68580" marT="0" marB="0"/>
                </a:tc>
                <a:extLst>
                  <a:ext uri="{0D108BD9-81ED-4DB2-BD59-A6C34878D82A}">
                    <a16:rowId xmlns:a16="http://schemas.microsoft.com/office/drawing/2014/main" val="3827748190"/>
                  </a:ext>
                </a:extLst>
              </a:tr>
              <a:tr h="1056769">
                <a:tc>
                  <a:txBody>
                    <a:bodyPr/>
                    <a:lstStyle/>
                    <a:p>
                      <a:pPr>
                        <a:lnSpc>
                          <a:spcPct val="100000"/>
                        </a:lnSpc>
                        <a:spcAft>
                          <a:spcPts val="0"/>
                        </a:spcAft>
                      </a:pPr>
                      <a:r>
                        <a:rPr lang="ru-RU" sz="2000" dirty="0">
                          <a:effectLst/>
                          <a:latin typeface="+mn-lt"/>
                          <a:ea typeface="Calibri" panose="020F0502020204030204" pitchFamily="34" charset="0"/>
                          <a:cs typeface="Times New Roman" panose="02020603050405020304" pitchFamily="18" charset="0"/>
                        </a:rPr>
                        <a:t>6. Муниципальное бюджетное учреждение дополнительного образования города Костромы «Детская музыкальная школа № 1 им. М.М. </a:t>
                      </a:r>
                      <a:r>
                        <a:rPr lang="ru-RU" sz="2000" dirty="0" err="1">
                          <a:effectLst/>
                          <a:latin typeface="+mn-lt"/>
                          <a:ea typeface="Calibri" panose="020F0502020204030204" pitchFamily="34" charset="0"/>
                          <a:cs typeface="Times New Roman" panose="02020603050405020304" pitchFamily="18" charset="0"/>
                        </a:rPr>
                        <a:t>Ипполитова</a:t>
                      </a:r>
                      <a:r>
                        <a:rPr lang="ru-RU" sz="2000" dirty="0">
                          <a:effectLst/>
                          <a:latin typeface="+mn-lt"/>
                          <a:ea typeface="Calibri" panose="020F0502020204030204" pitchFamily="34" charset="0"/>
                          <a:cs typeface="Times New Roman" panose="02020603050405020304" pitchFamily="18" charset="0"/>
                        </a:rPr>
                        <a:t>-Иванова</a:t>
                      </a:r>
                    </a:p>
                    <a:p>
                      <a:pPr>
                        <a:lnSpc>
                          <a:spcPct val="100000"/>
                        </a:lnSpc>
                        <a:spcAft>
                          <a:spcPts val="0"/>
                        </a:spcAft>
                      </a:pPr>
                      <a:r>
                        <a:rPr lang="ru-RU" sz="20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nSpc>
                          <a:spcPct val="100000"/>
                        </a:lnSpc>
                        <a:spcAft>
                          <a:spcPts val="0"/>
                        </a:spcAft>
                      </a:pPr>
                      <a:r>
                        <a:rPr lang="ru-RU" sz="2000" dirty="0">
                          <a:effectLst/>
                          <a:latin typeface="+mn-lt"/>
                          <a:ea typeface="Calibri" panose="020F0502020204030204" pitchFamily="34" charset="0"/>
                          <a:cs typeface="Times New Roman" panose="02020603050405020304" pitchFamily="18" charset="0"/>
                        </a:rPr>
                        <a:t>2018 г.</a:t>
                      </a:r>
                    </a:p>
                  </a:txBody>
                  <a:tcPr marL="68580" marR="68580" marT="0" marB="0"/>
                </a:tc>
                <a:extLst>
                  <a:ext uri="{0D108BD9-81ED-4DB2-BD59-A6C34878D82A}">
                    <a16:rowId xmlns:a16="http://schemas.microsoft.com/office/drawing/2014/main" val="36808240"/>
                  </a:ext>
                </a:extLst>
              </a:tr>
            </a:tbl>
          </a:graphicData>
        </a:graphic>
      </p:graphicFrame>
    </p:spTree>
    <p:extLst>
      <p:ext uri="{BB962C8B-B14F-4D97-AF65-F5344CB8AC3E}">
        <p14:creationId xmlns:p14="http://schemas.microsoft.com/office/powerpoint/2010/main" val="210699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624AE716-59E5-4359-A162-A2EBBE401CAB}"/>
              </a:ext>
            </a:extLst>
          </p:cNvPr>
          <p:cNvGraphicFramePr>
            <a:graphicFrameLocks noGrp="1"/>
          </p:cNvGraphicFramePr>
          <p:nvPr>
            <p:extLst>
              <p:ext uri="{D42A27DB-BD31-4B8C-83A1-F6EECF244321}">
                <p14:modId xmlns:p14="http://schemas.microsoft.com/office/powerpoint/2010/main" val="3248565519"/>
              </p:ext>
            </p:extLst>
          </p:nvPr>
        </p:nvGraphicFramePr>
        <p:xfrm>
          <a:off x="177282" y="270204"/>
          <a:ext cx="11868537" cy="5971976"/>
        </p:xfrm>
        <a:graphic>
          <a:graphicData uri="http://schemas.openxmlformats.org/drawingml/2006/table">
            <a:tbl>
              <a:tblPr firstRow="1" bandRow="1">
                <a:tableStyleId>{5C22544A-7EE6-4342-B048-85BDC9FD1C3A}</a:tableStyleId>
              </a:tblPr>
              <a:tblGrid>
                <a:gridCol w="10702212">
                  <a:extLst>
                    <a:ext uri="{9D8B030D-6E8A-4147-A177-3AD203B41FA5}">
                      <a16:colId xmlns:a16="http://schemas.microsoft.com/office/drawing/2014/main" val="3405101368"/>
                    </a:ext>
                  </a:extLst>
                </a:gridCol>
                <a:gridCol w="1166325">
                  <a:extLst>
                    <a:ext uri="{9D8B030D-6E8A-4147-A177-3AD203B41FA5}">
                      <a16:colId xmlns:a16="http://schemas.microsoft.com/office/drawing/2014/main" val="1381394930"/>
                    </a:ext>
                  </a:extLst>
                </a:gridCol>
              </a:tblGrid>
              <a:tr h="663789">
                <a:tc>
                  <a:txBody>
                    <a:bodyPr/>
                    <a:lstStyle/>
                    <a:p>
                      <a:pPr>
                        <a:lnSpc>
                          <a:spcPct val="100000"/>
                        </a:lnSpc>
                        <a:spcAft>
                          <a:spcPts val="0"/>
                        </a:spcAft>
                      </a:pPr>
                      <a:r>
                        <a:rPr lang="ru-RU" sz="1800" dirty="0">
                          <a:effectLst/>
                          <a:latin typeface="Bahnschrift Light SemiCondensed" panose="020B0502040204020203" pitchFamily="34" charset="0"/>
                          <a:ea typeface="Calibri" panose="020F0502020204030204" pitchFamily="34" charset="0"/>
                          <a:cs typeface="Times New Roman" panose="02020603050405020304" pitchFamily="18" charset="0"/>
                        </a:rPr>
                        <a:t>Преподаватели детских школ искусств, ставшие победителями Общероссийского конкурса «Лучший преподаватель детской школы искусств» (с 2009 года): ФИО, место работы, преподаваемый предмет</a:t>
                      </a:r>
                    </a:p>
                  </a:txBody>
                  <a:tcPr marL="68580" marR="68580" marT="0" marB="0"/>
                </a:tc>
                <a:tc>
                  <a:txBody>
                    <a:bodyPr/>
                    <a:lstStyle/>
                    <a:p>
                      <a:pPr>
                        <a:lnSpc>
                          <a:spcPct val="100000"/>
                        </a:lnSpc>
                        <a:spcAft>
                          <a:spcPts val="0"/>
                        </a:spcAft>
                      </a:pPr>
                      <a:r>
                        <a:rPr lang="ru-RU" sz="1800">
                          <a:effectLst/>
                          <a:latin typeface="Bahnschrift Light SemiCondensed" panose="020B0502040204020203" pitchFamily="34" charset="0"/>
                          <a:ea typeface="Calibri" panose="020F0502020204030204" pitchFamily="34" charset="0"/>
                          <a:cs typeface="Times New Roman" panose="02020603050405020304" pitchFamily="18" charset="0"/>
                        </a:rPr>
                        <a:t>Дата участия</a:t>
                      </a:r>
                    </a:p>
                  </a:txBody>
                  <a:tcPr marL="68580" marR="68580" marT="0" marB="0"/>
                </a:tc>
                <a:extLst>
                  <a:ext uri="{0D108BD9-81ED-4DB2-BD59-A6C34878D82A}">
                    <a16:rowId xmlns:a16="http://schemas.microsoft.com/office/drawing/2014/main" val="1847793289"/>
                  </a:ext>
                </a:extLst>
              </a:tr>
              <a:tr h="1083242">
                <a:tc>
                  <a:txBody>
                    <a:bodyPr/>
                    <a:lstStyle/>
                    <a:p>
                      <a:pPr>
                        <a:lnSpc>
                          <a:spcPct val="100000"/>
                        </a:lnSpc>
                        <a:spcAft>
                          <a:spcPts val="0"/>
                        </a:spcAft>
                      </a:pPr>
                      <a:r>
                        <a:rPr lang="ru-RU" sz="1600" dirty="0">
                          <a:effectLst/>
                          <a:latin typeface="Bahnschrift Light SemiCondensed" panose="020B0502040204020203" pitchFamily="34" charset="0"/>
                          <a:ea typeface="Calibri" panose="020F0502020204030204" pitchFamily="34" charset="0"/>
                          <a:cs typeface="Times New Roman" panose="02020603050405020304" pitchFamily="18" charset="0"/>
                        </a:rPr>
                        <a:t>1.</a:t>
                      </a:r>
                      <a:r>
                        <a:rPr lang="ru-RU" sz="1600" b="1" dirty="0">
                          <a:effectLst/>
                          <a:latin typeface="Bahnschrift Light SemiCondensed" panose="020B0502040204020203" pitchFamily="34" charset="0"/>
                          <a:ea typeface="Calibri" panose="020F0502020204030204" pitchFamily="34" charset="0"/>
                          <a:cs typeface="Times New Roman" panose="02020603050405020304" pitchFamily="18" charset="0"/>
                        </a:rPr>
                        <a:t>Сафронова Светлана Валерьевна </a:t>
                      </a:r>
                      <a:r>
                        <a:rPr lang="ru-RU" sz="1600" dirty="0">
                          <a:effectLst/>
                          <a:latin typeface="Bahnschrift Light SemiCondensed" panose="020B0502040204020203" pitchFamily="34" charset="0"/>
                          <a:ea typeface="Calibri" panose="020F0502020204030204" pitchFamily="34" charset="0"/>
                          <a:cs typeface="Times New Roman" panose="02020603050405020304" pitchFamily="18" charset="0"/>
                        </a:rPr>
                        <a:t>- Лауреат общероссийского </a:t>
                      </a:r>
                    </a:p>
                    <a:p>
                      <a:pPr>
                        <a:lnSpc>
                          <a:spcPct val="100000"/>
                        </a:lnSpc>
                        <a:spcAft>
                          <a:spcPts val="0"/>
                        </a:spcAft>
                      </a:pPr>
                      <a:r>
                        <a:rPr lang="ru-RU" sz="1600" dirty="0">
                          <a:effectLst/>
                          <a:latin typeface="Bahnschrift Light SemiCondensed" panose="020B0502040204020203" pitchFamily="34" charset="0"/>
                          <a:ea typeface="Calibri" panose="020F0502020204030204" pitchFamily="34" charset="0"/>
                          <a:cs typeface="Times New Roman" panose="02020603050405020304" pitchFamily="18" charset="0"/>
                        </a:rPr>
                        <a:t>конкурса «Молодые дарования России и Лучший преподаватель </a:t>
                      </a:r>
                    </a:p>
                    <a:p>
                      <a:pPr>
                        <a:lnSpc>
                          <a:spcPct val="100000"/>
                        </a:lnSpc>
                        <a:spcAft>
                          <a:spcPts val="0"/>
                        </a:spcAft>
                      </a:pPr>
                      <a:r>
                        <a:rPr lang="ru-RU" sz="1600" dirty="0">
                          <a:effectLst/>
                          <a:latin typeface="Bahnschrift Light SemiCondensed" panose="020B0502040204020203" pitchFamily="34" charset="0"/>
                          <a:ea typeface="Calibri" panose="020F0502020204030204" pitchFamily="34" charset="0"/>
                          <a:cs typeface="Times New Roman" panose="02020603050405020304" pitchFamily="18" charset="0"/>
                        </a:rPr>
                        <a:t>ДШИ». Муниципальное бюджетное учреждение дополнительного образования города Костромы «</a:t>
                      </a:r>
                      <a:r>
                        <a:rPr lang="ru-RU" sz="1600" b="1" dirty="0">
                          <a:effectLst/>
                          <a:latin typeface="Bahnschrift Light SemiCondensed" panose="020B0502040204020203" pitchFamily="34" charset="0"/>
                          <a:ea typeface="Calibri" panose="020F0502020204030204" pitchFamily="34" charset="0"/>
                          <a:cs typeface="Times New Roman" panose="02020603050405020304" pitchFamily="18" charset="0"/>
                        </a:rPr>
                        <a:t>Детская школа искусств № 4</a:t>
                      </a:r>
                      <a:r>
                        <a:rPr lang="ru-RU" sz="1600" dirty="0">
                          <a:effectLst/>
                          <a:latin typeface="Bahnschrift Light SemiCondensed" panose="020B0502040204020203" pitchFamily="34" charset="0"/>
                          <a:ea typeface="Calibri" panose="020F0502020204030204" pitchFamily="34" charset="0"/>
                          <a:cs typeface="Times New Roman" panose="02020603050405020304" pitchFamily="18" charset="0"/>
                        </a:rPr>
                        <a:t>». Преподаватель хоровых и теоретических дисциплин.</a:t>
                      </a:r>
                    </a:p>
                  </a:txBody>
                  <a:tcPr marL="68580" marR="68580" marT="0" marB="0"/>
                </a:tc>
                <a:tc>
                  <a:txBody>
                    <a:bodyPr/>
                    <a:lstStyle/>
                    <a:p>
                      <a:pPr algn="ctr">
                        <a:lnSpc>
                          <a:spcPct val="100000"/>
                        </a:lnSpc>
                        <a:spcAft>
                          <a:spcPts val="0"/>
                        </a:spcAft>
                      </a:pPr>
                      <a:r>
                        <a:rPr lang="ru-RU" sz="1600" dirty="0">
                          <a:effectLst/>
                          <a:latin typeface="Bahnschrift Light SemiCondensed" panose="020B0502040204020203" pitchFamily="34" charset="0"/>
                          <a:ea typeface="Calibri" panose="020F0502020204030204" pitchFamily="34" charset="0"/>
                          <a:cs typeface="Times New Roman" panose="02020603050405020304" pitchFamily="18" charset="0"/>
                        </a:rPr>
                        <a:t>2010 г.</a:t>
                      </a:r>
                    </a:p>
                  </a:txBody>
                  <a:tcPr marL="68580" marR="68580" marT="0" marB="0"/>
                </a:tc>
                <a:extLst>
                  <a:ext uri="{0D108BD9-81ED-4DB2-BD59-A6C34878D82A}">
                    <a16:rowId xmlns:a16="http://schemas.microsoft.com/office/drawing/2014/main" val="2957505692"/>
                  </a:ext>
                </a:extLst>
              </a:tr>
              <a:tr h="812431">
                <a:tc>
                  <a:txBody>
                    <a:bodyPr/>
                    <a:lstStyle/>
                    <a:p>
                      <a:pPr>
                        <a:lnSpc>
                          <a:spcPct val="100000"/>
                        </a:lnSpc>
                        <a:spcAft>
                          <a:spcPts val="0"/>
                        </a:spcAft>
                      </a:pPr>
                      <a:r>
                        <a:rPr lang="ru-RU" sz="1600" dirty="0">
                          <a:effectLst/>
                          <a:latin typeface="Bahnschrift Light SemiCondensed" panose="020B0502040204020203" pitchFamily="34" charset="0"/>
                          <a:ea typeface="Calibri" panose="020F0502020204030204" pitchFamily="34" charset="0"/>
                          <a:cs typeface="Times New Roman" panose="02020603050405020304" pitchFamily="18" charset="0"/>
                        </a:rPr>
                        <a:t> 2. </a:t>
                      </a:r>
                      <a:r>
                        <a:rPr lang="ru-RU" sz="1600" b="1" dirty="0" err="1">
                          <a:effectLst/>
                          <a:latin typeface="Bahnschrift Light SemiCondensed" panose="020B0502040204020203" pitchFamily="34" charset="0"/>
                          <a:ea typeface="Calibri" panose="020F0502020204030204" pitchFamily="34" charset="0"/>
                          <a:cs typeface="Times New Roman" panose="02020603050405020304" pitchFamily="18" charset="0"/>
                        </a:rPr>
                        <a:t>Ловчагова</a:t>
                      </a:r>
                      <a:r>
                        <a:rPr lang="ru-RU" sz="1600" b="1" dirty="0">
                          <a:effectLst/>
                          <a:latin typeface="Bahnschrift Light SemiCondensed" panose="020B0502040204020203" pitchFamily="34" charset="0"/>
                          <a:ea typeface="Calibri" panose="020F0502020204030204" pitchFamily="34" charset="0"/>
                          <a:cs typeface="Times New Roman" panose="02020603050405020304" pitchFamily="18" charset="0"/>
                        </a:rPr>
                        <a:t> Людмила Анатольевна</a:t>
                      </a:r>
                      <a:r>
                        <a:rPr lang="ru-RU" sz="1600" dirty="0">
                          <a:effectLst/>
                          <a:latin typeface="Bahnschrift Light SemiCondensed" panose="020B0502040204020203" pitchFamily="34" charset="0"/>
                          <a:ea typeface="Calibri" panose="020F0502020204030204" pitchFamily="34" charset="0"/>
                          <a:cs typeface="Times New Roman" panose="02020603050405020304" pitchFamily="18" charset="0"/>
                        </a:rPr>
                        <a:t>. Муниципальное бюджетное учреждение дополнительного образования «Детская музыкальная школа» городского округа </a:t>
                      </a:r>
                      <a:r>
                        <a:rPr lang="ru-RU" sz="1600" b="1" dirty="0">
                          <a:effectLst/>
                          <a:latin typeface="Bahnschrift Light SemiCondensed" panose="020B0502040204020203" pitchFamily="34" charset="0"/>
                          <a:ea typeface="Calibri" panose="020F0502020204030204" pitchFamily="34" charset="0"/>
                          <a:cs typeface="Times New Roman" panose="02020603050405020304" pitchFamily="18" charset="0"/>
                        </a:rPr>
                        <a:t>город Буй</a:t>
                      </a:r>
                      <a:r>
                        <a:rPr lang="ru-RU" sz="1600" dirty="0">
                          <a:effectLst/>
                          <a:latin typeface="Bahnschrift Light SemiCondensed" panose="020B0502040204020203" pitchFamily="34" charset="0"/>
                          <a:ea typeface="Calibri" panose="020F0502020204030204" pitchFamily="34" charset="0"/>
                          <a:cs typeface="Times New Roman" panose="02020603050405020304" pitchFamily="18" charset="0"/>
                        </a:rPr>
                        <a:t>. Преподаватель по классу баяна.</a:t>
                      </a:r>
                    </a:p>
                    <a:p>
                      <a:pPr>
                        <a:lnSpc>
                          <a:spcPct val="100000"/>
                        </a:lnSpc>
                        <a:spcAft>
                          <a:spcPts val="0"/>
                        </a:spcAft>
                      </a:pPr>
                      <a:r>
                        <a:rPr lang="ru-RU" sz="1600" dirty="0">
                          <a:effectLst/>
                          <a:latin typeface="Bahnschrift Light SemiCondensed" panose="020B0502040204020203" pitchFamily="34" charset="0"/>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0000"/>
                        </a:lnSpc>
                        <a:spcAft>
                          <a:spcPts val="0"/>
                        </a:spcAft>
                      </a:pPr>
                      <a:r>
                        <a:rPr lang="ru-RU" sz="1600" dirty="0">
                          <a:effectLst/>
                          <a:latin typeface="Bahnschrift Light SemiCondensed" panose="020B0502040204020203" pitchFamily="34" charset="0"/>
                          <a:ea typeface="Calibri" panose="020F0502020204030204" pitchFamily="34" charset="0"/>
                          <a:cs typeface="Times New Roman" panose="02020603050405020304" pitchFamily="18" charset="0"/>
                        </a:rPr>
                        <a:t>2010 г.</a:t>
                      </a:r>
                    </a:p>
                  </a:txBody>
                  <a:tcPr marL="68580" marR="68580" marT="0" marB="0"/>
                </a:tc>
                <a:extLst>
                  <a:ext uri="{0D108BD9-81ED-4DB2-BD59-A6C34878D82A}">
                    <a16:rowId xmlns:a16="http://schemas.microsoft.com/office/drawing/2014/main" val="1099682522"/>
                  </a:ext>
                </a:extLst>
              </a:tr>
              <a:tr h="591520">
                <a:tc>
                  <a:txBody>
                    <a:bodyPr/>
                    <a:lstStyle/>
                    <a:p>
                      <a:pPr>
                        <a:lnSpc>
                          <a:spcPct val="115000"/>
                        </a:lnSpc>
                        <a:spcAft>
                          <a:spcPts val="1000"/>
                        </a:spcAft>
                      </a:pP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3. </a:t>
                      </a:r>
                      <a:r>
                        <a:rPr lang="ru-RU" sz="1600" b="1"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Антонова Светлана Борисовна</a:t>
                      </a: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МКОУДО «</a:t>
                      </a:r>
                      <a:r>
                        <a:rPr lang="ru-RU" sz="1600" b="1"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Минская ДШИ</a:t>
                      </a: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Костромского муниципального района Костромской области. Преподаватель по классу гитары.</a:t>
                      </a:r>
                    </a:p>
                  </a:txBody>
                  <a:tcPr marL="68580" marR="68580" marT="0" marB="0"/>
                </a:tc>
                <a:tc>
                  <a:txBody>
                    <a:bodyPr/>
                    <a:lstStyle/>
                    <a:p>
                      <a:pPr algn="ctr">
                        <a:lnSpc>
                          <a:spcPct val="115000"/>
                        </a:lnSpc>
                        <a:spcAft>
                          <a:spcPts val="1000"/>
                        </a:spcAft>
                      </a:pP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2009 г.</a:t>
                      </a:r>
                    </a:p>
                  </a:txBody>
                  <a:tcPr marL="68580" marR="68580" marT="0" marB="0"/>
                </a:tc>
                <a:extLst>
                  <a:ext uri="{0D108BD9-81ED-4DB2-BD59-A6C34878D82A}">
                    <a16:rowId xmlns:a16="http://schemas.microsoft.com/office/drawing/2014/main" val="3360319206"/>
                  </a:ext>
                </a:extLst>
              </a:tr>
              <a:tr h="902952">
                <a:tc>
                  <a:txBody>
                    <a:bodyPr/>
                    <a:lstStyle/>
                    <a:p>
                      <a:pPr>
                        <a:lnSpc>
                          <a:spcPct val="115000"/>
                        </a:lnSpc>
                        <a:spcAft>
                          <a:spcPts val="1000"/>
                        </a:spcAft>
                      </a:pP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4. </a:t>
                      </a:r>
                      <a:r>
                        <a:rPr lang="ru-RU" sz="1600" b="1"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Минаева Лариса Евгеньевна </a:t>
                      </a: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2 место. Муниципальное бюджетное учреждение дополнительного образования «</a:t>
                      </a:r>
                      <a:r>
                        <a:rPr lang="ru-RU" sz="1600" kern="1200" dirty="0" err="1">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Волгореченская</a:t>
                      </a: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детская школа искусств городского округа город Волгореченск Костромской области» (МБУ ДО «</a:t>
                      </a:r>
                      <a:r>
                        <a:rPr lang="ru-RU" sz="1600" b="1" kern="1200" dirty="0" err="1">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Волгореченская</a:t>
                      </a:r>
                      <a:r>
                        <a:rPr lang="ru-RU" sz="1600" b="1"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ДШИ</a:t>
                      </a: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Преподаватель живописи, рисунка.</a:t>
                      </a:r>
                    </a:p>
                  </a:txBody>
                  <a:tcPr marL="68580" marR="68580" marT="0" marB="0"/>
                </a:tc>
                <a:tc>
                  <a:txBody>
                    <a:bodyPr/>
                    <a:lstStyle/>
                    <a:p>
                      <a:pPr algn="ctr">
                        <a:lnSpc>
                          <a:spcPct val="115000"/>
                        </a:lnSpc>
                        <a:spcAft>
                          <a:spcPts val="1000"/>
                        </a:spcAft>
                      </a:pP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2011 г.</a:t>
                      </a:r>
                    </a:p>
                  </a:txBody>
                  <a:tcPr marL="68580" marR="68580" marT="0" marB="0"/>
                </a:tc>
                <a:extLst>
                  <a:ext uri="{0D108BD9-81ED-4DB2-BD59-A6C34878D82A}">
                    <a16:rowId xmlns:a16="http://schemas.microsoft.com/office/drawing/2014/main" val="617715643"/>
                  </a:ext>
                </a:extLst>
              </a:tr>
              <a:tr h="591520">
                <a:tc>
                  <a:txBody>
                    <a:bodyPr/>
                    <a:lstStyle/>
                    <a:p>
                      <a:pPr>
                        <a:lnSpc>
                          <a:spcPct val="115000"/>
                        </a:lnSpc>
                        <a:spcAft>
                          <a:spcPts val="1000"/>
                        </a:spcAft>
                      </a:pP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5. </a:t>
                      </a:r>
                      <a:r>
                        <a:rPr lang="ru-RU" sz="1600" b="1"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Альба Светлана Александровна</a:t>
                      </a: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МКОУДО «</a:t>
                      </a:r>
                      <a:r>
                        <a:rPr lang="ru-RU" sz="1600" b="1" kern="1200" dirty="0" err="1">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Шуваловская</a:t>
                      </a:r>
                      <a:r>
                        <a:rPr lang="ru-RU" sz="1600" b="1"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ДШИ</a:t>
                      </a: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Костромского муниципального района Костромской области.  Преподаватель живописи. </a:t>
                      </a:r>
                    </a:p>
                  </a:txBody>
                  <a:tcPr marL="68580" marR="68580" marT="0" marB="0"/>
                </a:tc>
                <a:tc>
                  <a:txBody>
                    <a:bodyPr/>
                    <a:lstStyle/>
                    <a:p>
                      <a:pPr algn="ctr">
                        <a:lnSpc>
                          <a:spcPct val="115000"/>
                        </a:lnSpc>
                        <a:spcAft>
                          <a:spcPts val="1000"/>
                        </a:spcAft>
                      </a:pP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2012 г.</a:t>
                      </a:r>
                    </a:p>
                  </a:txBody>
                  <a:tcPr marL="68580" marR="68580" marT="0" marB="0"/>
                </a:tc>
                <a:extLst>
                  <a:ext uri="{0D108BD9-81ED-4DB2-BD59-A6C34878D82A}">
                    <a16:rowId xmlns:a16="http://schemas.microsoft.com/office/drawing/2014/main" val="2220052077"/>
                  </a:ext>
                </a:extLst>
              </a:tr>
              <a:tr h="280088">
                <a:tc>
                  <a:txBody>
                    <a:bodyPr/>
                    <a:lstStyle/>
                    <a:p>
                      <a:pPr>
                        <a:lnSpc>
                          <a:spcPct val="115000"/>
                        </a:lnSpc>
                        <a:spcAft>
                          <a:spcPts val="1000"/>
                        </a:spcAft>
                      </a:pP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6. </a:t>
                      </a:r>
                      <a:r>
                        <a:rPr lang="ru-RU" sz="1600" b="1"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Демидова Валентина Игоревна </a:t>
                      </a: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участник, станковая композиция. МБУ ДО </a:t>
                      </a:r>
                      <a:r>
                        <a:rPr lang="ru-RU" sz="1600" b="1"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a:t>
                      </a:r>
                      <a:r>
                        <a:rPr lang="ru-RU" sz="1600" b="1" kern="1200" dirty="0" err="1">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Волгореченская</a:t>
                      </a:r>
                      <a:r>
                        <a:rPr lang="ru-RU" sz="1600" b="1"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ДШИ»</a:t>
                      </a:r>
                    </a:p>
                  </a:txBody>
                  <a:tcPr marL="68580" marR="68580" marT="0" marB="0"/>
                </a:tc>
                <a:tc>
                  <a:txBody>
                    <a:bodyPr/>
                    <a:lstStyle/>
                    <a:p>
                      <a:pPr algn="ctr">
                        <a:lnSpc>
                          <a:spcPct val="115000"/>
                        </a:lnSpc>
                        <a:spcAft>
                          <a:spcPts val="1000"/>
                        </a:spcAft>
                      </a:pP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2013 г.</a:t>
                      </a:r>
                    </a:p>
                  </a:txBody>
                  <a:tcPr marL="68580" marR="68580" marT="0" marB="0"/>
                </a:tc>
                <a:extLst>
                  <a:ext uri="{0D108BD9-81ED-4DB2-BD59-A6C34878D82A}">
                    <a16:rowId xmlns:a16="http://schemas.microsoft.com/office/drawing/2014/main" val="3827748190"/>
                  </a:ext>
                </a:extLst>
              </a:tr>
              <a:tr h="1046434">
                <a:tc>
                  <a:txBody>
                    <a:bodyPr/>
                    <a:lstStyle/>
                    <a:p>
                      <a:pPr>
                        <a:lnSpc>
                          <a:spcPct val="115000"/>
                        </a:lnSpc>
                        <a:spcAft>
                          <a:spcPts val="1000"/>
                        </a:spcAft>
                      </a:pP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7.</a:t>
                      </a:r>
                      <a:r>
                        <a:rPr lang="ru-RU" sz="1600" b="1"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Малахова </a:t>
                      </a:r>
                      <a:r>
                        <a:rPr lang="ru-RU" sz="1600" b="1" kern="1200" dirty="0" err="1">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Таисья</a:t>
                      </a:r>
                      <a:r>
                        <a:rPr lang="ru-RU" sz="1600" b="1"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Алексеевна </a:t>
                      </a: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участник. Муниципальное бюджетное образовательное учреждение дополнительного образования «Красносельская детская музыкальная школа» Красносельского муниципального района Костромской области (МБОУДО «</a:t>
                      </a:r>
                      <a:r>
                        <a:rPr lang="ru-RU" sz="1600" b="1"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Красносельская ДМШ</a:t>
                      </a: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 Преподаватель фортепиано</a:t>
                      </a:r>
                    </a:p>
                  </a:txBody>
                  <a:tcPr marL="68580" marR="68580" marT="0" marB="0"/>
                </a:tc>
                <a:tc>
                  <a:txBody>
                    <a:bodyPr/>
                    <a:lstStyle/>
                    <a:p>
                      <a:pPr algn="ctr">
                        <a:lnSpc>
                          <a:spcPct val="115000"/>
                        </a:lnSpc>
                        <a:spcAft>
                          <a:spcPts val="1000"/>
                        </a:spcAft>
                      </a:pPr>
                      <a:r>
                        <a:rPr lang="ru-RU" sz="1600" kern="1200" dirty="0">
                          <a:solidFill>
                            <a:schemeClr val="dk1"/>
                          </a:solidFill>
                          <a:effectLst/>
                          <a:latin typeface="Bahnschrift Light SemiCondensed" panose="020B0502040204020203" pitchFamily="34" charset="0"/>
                          <a:ea typeface="Calibri" panose="020F0502020204030204" pitchFamily="34" charset="0"/>
                          <a:cs typeface="Times New Roman" panose="02020603050405020304" pitchFamily="18" charset="0"/>
                        </a:rPr>
                        <a:t>2020 г.</a:t>
                      </a:r>
                    </a:p>
                  </a:txBody>
                  <a:tcPr marL="68580" marR="68580" marT="0" marB="0"/>
                </a:tc>
                <a:extLst>
                  <a:ext uri="{0D108BD9-81ED-4DB2-BD59-A6C34878D82A}">
                    <a16:rowId xmlns:a16="http://schemas.microsoft.com/office/drawing/2014/main" val="36808240"/>
                  </a:ext>
                </a:extLst>
              </a:tr>
            </a:tbl>
          </a:graphicData>
        </a:graphic>
      </p:graphicFrame>
    </p:spTree>
    <p:extLst>
      <p:ext uri="{BB962C8B-B14F-4D97-AF65-F5344CB8AC3E}">
        <p14:creationId xmlns:p14="http://schemas.microsoft.com/office/powerpoint/2010/main" val="407320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4" name="Прямоугольник 3">
            <a:extLst>
              <a:ext uri="{FF2B5EF4-FFF2-40B4-BE49-F238E27FC236}">
                <a16:creationId xmlns:a16="http://schemas.microsoft.com/office/drawing/2014/main" id="{C71C94F0-6EC8-4E5F-A600-5678CBE762CB}"/>
              </a:ext>
            </a:extLst>
          </p:cNvPr>
          <p:cNvSpPr/>
          <p:nvPr/>
        </p:nvSpPr>
        <p:spPr>
          <a:xfrm>
            <a:off x="837134" y="394950"/>
            <a:ext cx="10250905" cy="4997650"/>
          </a:xfrm>
          <a:prstGeom prst="rect">
            <a:avLst/>
          </a:prstGeom>
        </p:spPr>
        <p:txBody>
          <a:bodyPr wrap="square">
            <a:spAutoFit/>
          </a:bodyPr>
          <a:lstStyle/>
          <a:p>
            <a:pPr indent="540385" algn="ctr">
              <a:lnSpc>
                <a:spcPct val="115000"/>
              </a:lnSpc>
              <a:spcAft>
                <a:spcPts val="0"/>
              </a:spcAft>
            </a:pPr>
            <a:r>
              <a:rPr lang="ru-RU" sz="2800" b="1"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rPr>
              <a:t>Школы-лидеры </a:t>
            </a:r>
          </a:p>
          <a:p>
            <a:pPr indent="540385" algn="ctr">
              <a:lnSpc>
                <a:spcPct val="115000"/>
              </a:lnSpc>
              <a:spcAft>
                <a:spcPts val="0"/>
              </a:spcAft>
            </a:pPr>
            <a:r>
              <a:rPr lang="ru-RU" sz="2800" b="1"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rPr>
              <a:t>(могут представлять регион на Общероссийских конкурсах)</a:t>
            </a:r>
            <a:endParaRPr lang="ru-RU" sz="2800" b="1"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cs typeface="Times New Roman" panose="02020603050405020304" pitchFamily="18" charset="0"/>
            </a:endParaRPr>
          </a:p>
          <a:p>
            <a:pPr indent="540385" algn="ctr">
              <a:lnSpc>
                <a:spcPct val="115000"/>
              </a:lnSpc>
              <a:spcAft>
                <a:spcPts val="0"/>
              </a:spcAft>
            </a:pPr>
            <a:endParaRPr lang="ru-RU" sz="2800" b="1"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28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rPr>
              <a:t>1) ДМШ № 3 г. Костромы,</a:t>
            </a:r>
            <a:endParaRPr lang="ru-RU" sz="20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28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rPr>
              <a:t>2) </a:t>
            </a:r>
            <a:r>
              <a:rPr lang="ru-RU" sz="2800" dirty="0" err="1">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rPr>
              <a:t>Караваевская</a:t>
            </a:r>
            <a:r>
              <a:rPr lang="ru-RU" sz="28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rPr>
              <a:t> ДШИ Костромского муниципального района,</a:t>
            </a:r>
            <a:endParaRPr lang="ru-RU" sz="20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28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rPr>
              <a:t>3) ДШИ пос. Чистые Боры,</a:t>
            </a:r>
            <a:endParaRPr lang="ru-RU" sz="20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28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rPr>
              <a:t>4) ДМШ № 9 </a:t>
            </a:r>
            <a:r>
              <a:rPr lang="ru-RU" sz="2800" dirty="0" err="1">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rPr>
              <a:t>г.Костромы</a:t>
            </a:r>
            <a:r>
              <a:rPr lang="ru-RU" sz="28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rPr>
              <a:t>,</a:t>
            </a:r>
            <a:endParaRPr lang="ru-RU" sz="20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28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rPr>
              <a:t>5) ДМШ №1 им. М.М. </a:t>
            </a:r>
            <a:r>
              <a:rPr lang="ru-RU" sz="2800" dirty="0" err="1">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rPr>
              <a:t>Ипполитова</a:t>
            </a:r>
            <a:r>
              <a:rPr lang="ru-RU" sz="28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rPr>
              <a:t>-Иванова г. Костромы.</a:t>
            </a:r>
            <a:endParaRPr lang="ru-RU" sz="2000" dirty="0">
              <a:solidFill>
                <a:schemeClr val="accent1">
                  <a:lumMod val="50000"/>
                </a:schemeClr>
              </a:solidFill>
              <a:effectLst>
                <a:outerShdw blurRad="38100" dist="38100" dir="2700000" algn="tl">
                  <a:srgbClr val="000000">
                    <a:alpha val="43137"/>
                  </a:srgbClr>
                </a:outerShdw>
              </a:effectLst>
              <a:latin typeface="Bahnschrift"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559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2" name="Прямоугольник 1">
            <a:extLst>
              <a:ext uri="{FF2B5EF4-FFF2-40B4-BE49-F238E27FC236}">
                <a16:creationId xmlns:a16="http://schemas.microsoft.com/office/drawing/2014/main" id="{C1246C5A-BB6F-40F0-B7A2-B08D4202C6B2}"/>
              </a:ext>
            </a:extLst>
          </p:cNvPr>
          <p:cNvSpPr/>
          <p:nvPr/>
        </p:nvSpPr>
        <p:spPr>
          <a:xfrm>
            <a:off x="596347" y="1179690"/>
            <a:ext cx="11300792" cy="4524315"/>
          </a:xfrm>
          <a:prstGeom prst="rect">
            <a:avLst/>
          </a:prstGeom>
        </p:spPr>
        <p:txBody>
          <a:bodyPr wrap="square">
            <a:spAutoFit/>
          </a:bodyPr>
          <a:lstStyle/>
          <a:p>
            <a:pPr algn="just" fontAlgn="base"/>
            <a:r>
              <a:rPr lang="ru-RU" dirty="0">
                <a:solidFill>
                  <a:srgbClr val="111111"/>
                </a:solidFill>
                <a:latin typeface="Georgia" panose="02040502050405020303" pitchFamily="18" charset="0"/>
              </a:rPr>
              <a:t>…….вводятся новые правила целевого обучения в колледжах и вузах. </a:t>
            </a:r>
          </a:p>
          <a:p>
            <a:pPr algn="just" fontAlgn="base"/>
            <a:endParaRPr lang="ru-RU" dirty="0">
              <a:solidFill>
                <a:srgbClr val="111111"/>
              </a:solidFill>
              <a:latin typeface="Georgia" panose="02040502050405020303" pitchFamily="18" charset="0"/>
            </a:endParaRPr>
          </a:p>
          <a:p>
            <a:pPr algn="just" fontAlgn="base"/>
            <a:r>
              <a:rPr lang="ru-RU" dirty="0">
                <a:solidFill>
                  <a:srgbClr val="111111"/>
                </a:solidFill>
                <a:latin typeface="Georgia" panose="02040502050405020303" pitchFamily="18" charset="0"/>
              </a:rPr>
              <a:t>В частности, устанавливается ответственность для образовательных организаций, которые направляют абитуриентов на целевое обучение, а после обязуются взять их к себе на работу. В случае отказа в трудоустройстве такие организации будут возмещать бюджету расходы на обучение </a:t>
            </a:r>
            <a:r>
              <a:rPr lang="ru-RU" dirty="0" err="1">
                <a:solidFill>
                  <a:srgbClr val="111111"/>
                </a:solidFill>
                <a:latin typeface="Georgia" panose="02040502050405020303" pitchFamily="18" charset="0"/>
              </a:rPr>
              <a:t>целевика</a:t>
            </a:r>
            <a:r>
              <a:rPr lang="ru-RU" dirty="0">
                <a:solidFill>
                  <a:srgbClr val="111111"/>
                </a:solidFill>
                <a:latin typeface="Georgia" panose="02040502050405020303" pitchFamily="18" charset="0"/>
              </a:rPr>
              <a:t>. Сейчас эти нормы действуют для всех организаций, которые направляют абитуриентов на учёбу, за исключением образовательных. Постановление Правительства ликвидирует этот пробел, вводя единые требования для всех.</a:t>
            </a:r>
          </a:p>
          <a:p>
            <a:pPr algn="just" fontAlgn="base"/>
            <a:endParaRPr lang="ru-RU" dirty="0">
              <a:solidFill>
                <a:srgbClr val="111111"/>
              </a:solidFill>
              <a:latin typeface="Georgia" panose="02040502050405020303" pitchFamily="18" charset="0"/>
            </a:endParaRPr>
          </a:p>
          <a:p>
            <a:pPr algn="just" fontAlgn="base"/>
            <a:r>
              <a:rPr lang="ru-RU" dirty="0">
                <a:solidFill>
                  <a:srgbClr val="111111"/>
                </a:solidFill>
                <a:latin typeface="Georgia" panose="02040502050405020303" pitchFamily="18" charset="0"/>
              </a:rPr>
              <a:t>Кроме того, по новым правилам количество бюджетных мест на целевое обучение, выделяемое регионам, будет согласовываться с органами государственной власти субъектов. Эта норма принята по поручению Президента.</a:t>
            </a:r>
          </a:p>
          <a:p>
            <a:pPr algn="just" fontAlgn="base"/>
            <a:endParaRPr lang="ru-RU" dirty="0">
              <a:solidFill>
                <a:srgbClr val="111111"/>
              </a:solidFill>
              <a:latin typeface="Georgia" panose="02040502050405020303" pitchFamily="18" charset="0"/>
            </a:endParaRPr>
          </a:p>
          <a:p>
            <a:pPr algn="just" fontAlgn="base"/>
            <a:r>
              <a:rPr lang="ru-RU" dirty="0">
                <a:solidFill>
                  <a:srgbClr val="111111"/>
                </a:solidFill>
                <a:latin typeface="Georgia" panose="02040502050405020303" pitchFamily="18" charset="0"/>
              </a:rPr>
              <a:t>Бюджетные места на целевое обучение ежегодно выделяются государством. Абитуриенты поступают в учебное заведение по направлениям будущих работодателей и учатся бесплатно. После получения диплома выпускник должен отработать не менее трёх лет в организации, которая его направила.</a:t>
            </a:r>
            <a:endParaRPr lang="ru-RU" b="0" i="0" dirty="0">
              <a:solidFill>
                <a:srgbClr val="111111"/>
              </a:solidFill>
              <a:effectLst/>
              <a:latin typeface="Georgia" panose="02040502050405020303" pitchFamily="18" charset="0"/>
            </a:endParaRPr>
          </a:p>
        </p:txBody>
      </p:sp>
      <p:sp>
        <p:nvSpPr>
          <p:cNvPr id="3" name="Прямоугольник 2">
            <a:extLst>
              <a:ext uri="{FF2B5EF4-FFF2-40B4-BE49-F238E27FC236}">
                <a16:creationId xmlns:a16="http://schemas.microsoft.com/office/drawing/2014/main" id="{2B3F9D82-2411-4E5A-A83C-85BE913FB718}"/>
              </a:ext>
            </a:extLst>
          </p:cNvPr>
          <p:cNvSpPr/>
          <p:nvPr/>
        </p:nvSpPr>
        <p:spPr>
          <a:xfrm>
            <a:off x="1348406" y="389790"/>
            <a:ext cx="10131287" cy="400110"/>
          </a:xfrm>
          <a:prstGeom prst="rect">
            <a:avLst/>
          </a:prstGeom>
        </p:spPr>
        <p:txBody>
          <a:bodyPr wrap="square">
            <a:spAutoFit/>
          </a:bodyPr>
          <a:lstStyle/>
          <a:p>
            <a:r>
              <a:rPr lang="ru-RU" sz="2000" dirty="0">
                <a:solidFill>
                  <a:srgbClr val="000000"/>
                </a:solidFill>
                <a:latin typeface="Times New Roman" panose="02020603050405020304" pitchFamily="18" charset="0"/>
                <a:ea typeface="Calibri" panose="020F0502020204030204" pitchFamily="34" charset="0"/>
              </a:rPr>
              <a:t>Постановление Правительства Российской Федерации от 13.10.2020г. №1681, Москва</a:t>
            </a:r>
            <a:endParaRPr lang="ru-RU" sz="2000" dirty="0"/>
          </a:p>
        </p:txBody>
      </p:sp>
    </p:spTree>
    <p:extLst>
      <p:ext uri="{BB962C8B-B14F-4D97-AF65-F5344CB8AC3E}">
        <p14:creationId xmlns:p14="http://schemas.microsoft.com/office/powerpoint/2010/main" val="143508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3" name="Прямоугольник 2">
            <a:extLst>
              <a:ext uri="{FF2B5EF4-FFF2-40B4-BE49-F238E27FC236}">
                <a16:creationId xmlns:a16="http://schemas.microsoft.com/office/drawing/2014/main" id="{2B3F9D82-2411-4E5A-A83C-85BE913FB718}"/>
              </a:ext>
            </a:extLst>
          </p:cNvPr>
          <p:cNvSpPr/>
          <p:nvPr/>
        </p:nvSpPr>
        <p:spPr>
          <a:xfrm>
            <a:off x="1348406" y="389790"/>
            <a:ext cx="9624393" cy="2246769"/>
          </a:xfrm>
          <a:prstGeom prst="rect">
            <a:avLst/>
          </a:prstGeom>
        </p:spPr>
        <p:txBody>
          <a:bodyPr wrap="square">
            <a:spAutoFit/>
          </a:bodyPr>
          <a:lstStyle/>
          <a:p>
            <a:pPr algn="ctr"/>
            <a:r>
              <a:rPr lang="ru-RU" sz="2800" b="1" dirty="0"/>
              <a:t>«План мероприятий («дорожная карта») </a:t>
            </a:r>
          </a:p>
          <a:p>
            <a:pPr algn="ctr"/>
            <a:r>
              <a:rPr lang="ru-RU" sz="2800" b="1" dirty="0"/>
              <a:t>по перспективному развитию детских школ искусств по видам искусств на 2018-2022 годы»</a:t>
            </a:r>
          </a:p>
          <a:p>
            <a:pPr algn="ctr"/>
            <a:r>
              <a:rPr lang="ru-RU" sz="2800" b="1" dirty="0"/>
              <a:t> </a:t>
            </a:r>
          </a:p>
          <a:p>
            <a:pPr algn="ctr"/>
            <a:r>
              <a:rPr lang="ru-RU" sz="2800" b="1" dirty="0"/>
              <a:t>утверждён Минкультуры России  24.01.2018 </a:t>
            </a:r>
          </a:p>
        </p:txBody>
      </p:sp>
      <p:pic>
        <p:nvPicPr>
          <p:cNvPr id="1026" name="Picture 2" descr="https://culture.gov.ru/upload/iblock/692/692e2b920892e513759abf2c686d4be9.gif">
            <a:extLst>
              <a:ext uri="{FF2B5EF4-FFF2-40B4-BE49-F238E27FC236}">
                <a16:creationId xmlns:a16="http://schemas.microsoft.com/office/drawing/2014/main" id="{8F6502CE-7DEC-4EBE-8B3A-4B8509267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562" y="2896170"/>
            <a:ext cx="2428875" cy="343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99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3" name="Прямоугольник 2">
            <a:extLst>
              <a:ext uri="{FF2B5EF4-FFF2-40B4-BE49-F238E27FC236}">
                <a16:creationId xmlns:a16="http://schemas.microsoft.com/office/drawing/2014/main" id="{2B3F9D82-2411-4E5A-A83C-85BE913FB718}"/>
              </a:ext>
            </a:extLst>
          </p:cNvPr>
          <p:cNvSpPr/>
          <p:nvPr/>
        </p:nvSpPr>
        <p:spPr>
          <a:xfrm>
            <a:off x="1348406" y="389790"/>
            <a:ext cx="9624393" cy="800219"/>
          </a:xfrm>
          <a:prstGeom prst="rect">
            <a:avLst/>
          </a:prstGeom>
        </p:spPr>
        <p:txBody>
          <a:bodyPr wrap="square">
            <a:spAutoFit/>
          </a:bodyPr>
          <a:lstStyle/>
          <a:p>
            <a:pPr algn="ctr"/>
            <a:r>
              <a:rPr lang="ru-RU" sz="2000" b="1" dirty="0"/>
              <a:t>Контингент обучающихся ДШИ отрасли «Культура» на начало учебного года</a:t>
            </a:r>
            <a:endParaRPr lang="ru-RU" sz="2000" dirty="0"/>
          </a:p>
          <a:p>
            <a:pPr algn="ctr"/>
            <a:r>
              <a:rPr lang="ru-RU" sz="1200" dirty="0"/>
              <a:t>(в соответствии с отчетом по форме 1 –ДШИ отрасли «Культура» и «Образование»)</a:t>
            </a:r>
          </a:p>
          <a:p>
            <a:pPr algn="ctr"/>
            <a:endParaRPr lang="ru-RU" sz="1400" dirty="0"/>
          </a:p>
        </p:txBody>
      </p:sp>
      <p:graphicFrame>
        <p:nvGraphicFramePr>
          <p:cNvPr id="8" name="Объект 7">
            <a:extLst>
              <a:ext uri="{FF2B5EF4-FFF2-40B4-BE49-F238E27FC236}">
                <a16:creationId xmlns:a16="http://schemas.microsoft.com/office/drawing/2014/main" id="{91838244-6100-4B0A-B4CB-476615EC3F7F}"/>
              </a:ext>
            </a:extLst>
          </p:cNvPr>
          <p:cNvGraphicFramePr>
            <a:graphicFrameLocks/>
          </p:cNvGraphicFramePr>
          <p:nvPr>
            <p:extLst>
              <p:ext uri="{D42A27DB-BD31-4B8C-83A1-F6EECF244321}">
                <p14:modId xmlns:p14="http://schemas.microsoft.com/office/powerpoint/2010/main" val="3159174378"/>
              </p:ext>
            </p:extLst>
          </p:nvPr>
        </p:nvGraphicFramePr>
        <p:xfrm>
          <a:off x="1457089" y="1244458"/>
          <a:ext cx="9945408" cy="5223752"/>
        </p:xfrm>
        <a:graphic>
          <a:graphicData uri="http://schemas.openxmlformats.org/presentationml/2006/ole">
            <mc:AlternateContent xmlns:mc="http://schemas.openxmlformats.org/markup-compatibility/2006">
              <mc:Choice xmlns:v="urn:schemas-microsoft-com:vml" Requires="v">
                <p:oleObj spid="_x0000_s2058" name="Chart" r:id="rId5" imgW="5712447" imgH="2719052" progId="Excel.Chart.8">
                  <p:embed/>
                </p:oleObj>
              </mc:Choice>
              <mc:Fallback>
                <p:oleObj name="Chart" r:id="rId5" imgW="5712447" imgH="2719052" progId="Excel.Chart.8">
                  <p:embed/>
                  <p:pic>
                    <p:nvPicPr>
                      <p:cNvPr id="4" name="Объект 3">
                        <a:extLst>
                          <a:ext uri="{FF2B5EF4-FFF2-40B4-BE49-F238E27FC236}">
                            <a16:creationId xmlns:a16="http://schemas.microsoft.com/office/drawing/2014/main" id="{C1EEC882-69B2-4DCF-8061-5C48AA9CFA70}"/>
                          </a:ext>
                        </a:extLst>
                      </p:cNvPr>
                      <p:cNvPicPr>
                        <a:picLocks noChangeArrowheads="1"/>
                      </p:cNvPicPr>
                      <p:nvPr/>
                    </p:nvPicPr>
                    <p:blipFill>
                      <a:blip r:embed="rId6">
                        <a:extLst>
                          <a:ext uri="{28A0092B-C50C-407E-A947-70E740481C1C}">
                            <a14:useLocalDpi xmlns:a14="http://schemas.microsoft.com/office/drawing/2010/main" val="0"/>
                          </a:ext>
                        </a:extLst>
                      </a:blip>
                      <a:srcRect b="-70"/>
                      <a:stretch>
                        <a:fillRect/>
                      </a:stretch>
                    </p:blipFill>
                    <p:spPr bwMode="auto">
                      <a:xfrm>
                        <a:off x="1457089" y="1244458"/>
                        <a:ext cx="9945408" cy="5223752"/>
                      </a:xfrm>
                      <a:prstGeom prst="rect">
                        <a:avLst/>
                      </a:prstGeom>
                      <a:noFill/>
                    </p:spPr>
                  </p:pic>
                </p:oleObj>
              </mc:Fallback>
            </mc:AlternateContent>
          </a:graphicData>
        </a:graphic>
      </p:graphicFrame>
    </p:spTree>
    <p:extLst>
      <p:ext uri="{BB962C8B-B14F-4D97-AF65-F5344CB8AC3E}">
        <p14:creationId xmlns:p14="http://schemas.microsoft.com/office/powerpoint/2010/main" val="608942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3" name="Прямоугольник 2">
            <a:extLst>
              <a:ext uri="{FF2B5EF4-FFF2-40B4-BE49-F238E27FC236}">
                <a16:creationId xmlns:a16="http://schemas.microsoft.com/office/drawing/2014/main" id="{2B3F9D82-2411-4E5A-A83C-85BE913FB718}"/>
              </a:ext>
            </a:extLst>
          </p:cNvPr>
          <p:cNvSpPr/>
          <p:nvPr/>
        </p:nvSpPr>
        <p:spPr>
          <a:xfrm>
            <a:off x="1348406" y="389790"/>
            <a:ext cx="9624393" cy="800219"/>
          </a:xfrm>
          <a:prstGeom prst="rect">
            <a:avLst/>
          </a:prstGeom>
        </p:spPr>
        <p:txBody>
          <a:bodyPr wrap="square">
            <a:spAutoFit/>
          </a:bodyPr>
          <a:lstStyle/>
          <a:p>
            <a:pPr algn="ctr"/>
            <a:r>
              <a:rPr lang="ru-RU" sz="2000" b="1" dirty="0"/>
              <a:t>Контингент обучающихся ДШИ отрасли «Культура» на начало учебного года</a:t>
            </a:r>
            <a:endParaRPr lang="ru-RU" sz="2000" dirty="0"/>
          </a:p>
          <a:p>
            <a:pPr algn="ctr"/>
            <a:r>
              <a:rPr lang="ru-RU" sz="1200" dirty="0"/>
              <a:t>(в соответствии с отчетом по форме 1 –ДШИ отрасли «Культура» и «Образование»)</a:t>
            </a:r>
          </a:p>
          <a:p>
            <a:pPr algn="ctr"/>
            <a:endParaRPr lang="ru-RU" sz="1400" dirty="0"/>
          </a:p>
        </p:txBody>
      </p:sp>
      <p:graphicFrame>
        <p:nvGraphicFramePr>
          <p:cNvPr id="2" name="Таблица 1">
            <a:extLst>
              <a:ext uri="{FF2B5EF4-FFF2-40B4-BE49-F238E27FC236}">
                <a16:creationId xmlns:a16="http://schemas.microsoft.com/office/drawing/2014/main" id="{7B70B33D-9AE5-41F9-8CEB-A7CD1CAE2779}"/>
              </a:ext>
            </a:extLst>
          </p:cNvPr>
          <p:cNvGraphicFramePr>
            <a:graphicFrameLocks noGrp="1"/>
          </p:cNvGraphicFramePr>
          <p:nvPr>
            <p:extLst>
              <p:ext uri="{D42A27DB-BD31-4B8C-83A1-F6EECF244321}">
                <p14:modId xmlns:p14="http://schemas.microsoft.com/office/powerpoint/2010/main" val="495121286"/>
              </p:ext>
            </p:extLst>
          </p:nvPr>
        </p:nvGraphicFramePr>
        <p:xfrm>
          <a:off x="569167" y="1091683"/>
          <a:ext cx="10833329" cy="5470409"/>
        </p:xfrm>
        <a:graphic>
          <a:graphicData uri="http://schemas.openxmlformats.org/drawingml/2006/table">
            <a:tbl>
              <a:tblPr firstRow="1" firstCol="1" bandRow="1">
                <a:tableStyleId>{7DF18680-E054-41AD-8BC1-D1AEF772440D}</a:tableStyleId>
              </a:tblPr>
              <a:tblGrid>
                <a:gridCol w="1322618">
                  <a:extLst>
                    <a:ext uri="{9D8B030D-6E8A-4147-A177-3AD203B41FA5}">
                      <a16:colId xmlns:a16="http://schemas.microsoft.com/office/drawing/2014/main" val="1558336399"/>
                    </a:ext>
                  </a:extLst>
                </a:gridCol>
                <a:gridCol w="1358825">
                  <a:extLst>
                    <a:ext uri="{9D8B030D-6E8A-4147-A177-3AD203B41FA5}">
                      <a16:colId xmlns:a16="http://schemas.microsoft.com/office/drawing/2014/main" val="3838790621"/>
                    </a:ext>
                  </a:extLst>
                </a:gridCol>
                <a:gridCol w="1358825">
                  <a:extLst>
                    <a:ext uri="{9D8B030D-6E8A-4147-A177-3AD203B41FA5}">
                      <a16:colId xmlns:a16="http://schemas.microsoft.com/office/drawing/2014/main" val="3502102111"/>
                    </a:ext>
                  </a:extLst>
                </a:gridCol>
                <a:gridCol w="1358825">
                  <a:extLst>
                    <a:ext uri="{9D8B030D-6E8A-4147-A177-3AD203B41FA5}">
                      <a16:colId xmlns:a16="http://schemas.microsoft.com/office/drawing/2014/main" val="2928131456"/>
                    </a:ext>
                  </a:extLst>
                </a:gridCol>
                <a:gridCol w="1357761">
                  <a:extLst>
                    <a:ext uri="{9D8B030D-6E8A-4147-A177-3AD203B41FA5}">
                      <a16:colId xmlns:a16="http://schemas.microsoft.com/office/drawing/2014/main" val="434904415"/>
                    </a:ext>
                  </a:extLst>
                </a:gridCol>
                <a:gridCol w="1358825">
                  <a:extLst>
                    <a:ext uri="{9D8B030D-6E8A-4147-A177-3AD203B41FA5}">
                      <a16:colId xmlns:a16="http://schemas.microsoft.com/office/drawing/2014/main" val="699489669"/>
                    </a:ext>
                  </a:extLst>
                </a:gridCol>
                <a:gridCol w="1358825">
                  <a:extLst>
                    <a:ext uri="{9D8B030D-6E8A-4147-A177-3AD203B41FA5}">
                      <a16:colId xmlns:a16="http://schemas.microsoft.com/office/drawing/2014/main" val="516877658"/>
                    </a:ext>
                  </a:extLst>
                </a:gridCol>
                <a:gridCol w="1358825">
                  <a:extLst>
                    <a:ext uri="{9D8B030D-6E8A-4147-A177-3AD203B41FA5}">
                      <a16:colId xmlns:a16="http://schemas.microsoft.com/office/drawing/2014/main" val="2688107337"/>
                    </a:ext>
                  </a:extLst>
                </a:gridCol>
              </a:tblGrid>
              <a:tr h="504225">
                <a:tc gridSpan="4">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По дополнительным</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общеразвивающим программам</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15000"/>
                        </a:lnSpc>
                        <a:spcAft>
                          <a:spcPts val="1000"/>
                        </a:spcAft>
                      </a:pPr>
                      <a:r>
                        <a:rPr lang="ru-RU" sz="1400">
                          <a:solidFill>
                            <a:schemeClr val="tx1"/>
                          </a:solidFill>
                          <a:effectLst/>
                          <a:latin typeface="Times New Roman" panose="02020603050405020304" pitchFamily="18" charset="0"/>
                          <a:cs typeface="Times New Roman" panose="02020603050405020304" pitchFamily="18" charset="0"/>
                        </a:rPr>
                        <a:t>По дополнительным </a:t>
                      </a:r>
                    </a:p>
                    <a:p>
                      <a:pPr algn="ctr">
                        <a:lnSpc>
                          <a:spcPct val="115000"/>
                        </a:lnSpc>
                        <a:spcAft>
                          <a:spcPts val="1000"/>
                        </a:spcAft>
                      </a:pPr>
                      <a:r>
                        <a:rPr lang="ru-RU" sz="1400">
                          <a:solidFill>
                            <a:schemeClr val="tx1"/>
                          </a:solidFill>
                          <a:effectLst/>
                          <a:latin typeface="Times New Roman" panose="02020603050405020304" pitchFamily="18" charset="0"/>
                          <a:cs typeface="Times New Roman" panose="02020603050405020304" pitchFamily="18" charset="0"/>
                        </a:rPr>
                        <a:t>предпрофессиональным программам</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75279521"/>
                  </a:ext>
                </a:extLst>
              </a:tr>
              <a:tr h="693361">
                <a:tc>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2018-2019 </a:t>
                      </a:r>
                      <a:r>
                        <a:rPr lang="ru-RU" sz="1400" dirty="0" err="1">
                          <a:solidFill>
                            <a:schemeClr val="tx1"/>
                          </a:solidFill>
                          <a:effectLst/>
                          <a:latin typeface="Times New Roman" panose="02020603050405020304" pitchFamily="18" charset="0"/>
                          <a:cs typeface="Times New Roman" panose="02020603050405020304" pitchFamily="18" charset="0"/>
                        </a:rPr>
                        <a:t>уч.г</a:t>
                      </a:r>
                      <a:r>
                        <a:rPr lang="ru-RU" sz="1400" dirty="0">
                          <a:solidFill>
                            <a:schemeClr val="tx1"/>
                          </a:solidFill>
                          <a:effectLst/>
                          <a:latin typeface="Times New Roman" panose="02020603050405020304" pitchFamily="18" charset="0"/>
                          <a:cs typeface="Times New Roman" panose="02020603050405020304" pitchFamily="18" charset="0"/>
                        </a:rPr>
                        <a:t>.</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2019-2020 уч.г.</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2020-2021 уч.г.</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2021-2022</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уч.г.</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2018-2019 уч.г.</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a:solidFill>
                            <a:schemeClr val="tx1"/>
                          </a:solidFill>
                          <a:effectLst/>
                          <a:latin typeface="Times New Roman" panose="02020603050405020304" pitchFamily="18" charset="0"/>
                          <a:cs typeface="Times New Roman" panose="02020603050405020304" pitchFamily="18" charset="0"/>
                        </a:rPr>
                        <a:t>2019-2020 уч.г.</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a:solidFill>
                            <a:schemeClr val="tx1"/>
                          </a:solidFill>
                          <a:effectLst/>
                          <a:latin typeface="Times New Roman" panose="02020603050405020304" pitchFamily="18" charset="0"/>
                          <a:cs typeface="Times New Roman" panose="02020603050405020304" pitchFamily="18" charset="0"/>
                        </a:rPr>
                        <a:t>2020-2021 уч.г.</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a:solidFill>
                            <a:schemeClr val="tx1"/>
                          </a:solidFill>
                          <a:effectLst/>
                          <a:latin typeface="Times New Roman" panose="02020603050405020304" pitchFamily="18" charset="0"/>
                          <a:cs typeface="Times New Roman" panose="02020603050405020304" pitchFamily="18" charset="0"/>
                        </a:rPr>
                        <a:t>2021-2022</a:t>
                      </a:r>
                    </a:p>
                    <a:p>
                      <a:pPr algn="ctr">
                        <a:lnSpc>
                          <a:spcPct val="115000"/>
                        </a:lnSpc>
                        <a:spcAft>
                          <a:spcPts val="1000"/>
                        </a:spcAft>
                      </a:pPr>
                      <a:r>
                        <a:rPr lang="ru-RU" sz="1400">
                          <a:solidFill>
                            <a:schemeClr val="tx1"/>
                          </a:solidFill>
                          <a:effectLst/>
                          <a:latin typeface="Times New Roman" panose="02020603050405020304" pitchFamily="18" charset="0"/>
                          <a:cs typeface="Times New Roman" panose="02020603050405020304" pitchFamily="18" charset="0"/>
                        </a:rPr>
                        <a:t>уч.г.</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4835729"/>
                  </a:ext>
                </a:extLst>
              </a:tr>
              <a:tr h="4178941">
                <a:tc>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78,4 %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8 437 чел.</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из 10767</a:t>
                      </a:r>
                    </a:p>
                    <a:p>
                      <a:pPr algn="ctr">
                        <a:lnSpc>
                          <a:spcPct val="115000"/>
                        </a:lnSpc>
                        <a:spcAft>
                          <a:spcPts val="1000"/>
                        </a:spcAft>
                      </a:pPr>
                      <a:r>
                        <a:rPr lang="ru-RU" sz="1400" dirty="0" err="1">
                          <a:solidFill>
                            <a:schemeClr val="tx1"/>
                          </a:solidFill>
                          <a:effectLst/>
                          <a:latin typeface="Times New Roman" panose="02020603050405020304" pitchFamily="18" charset="0"/>
                          <a:cs typeface="Times New Roman" panose="02020603050405020304" pitchFamily="18" charset="0"/>
                        </a:rPr>
                        <a:t>обуч-ся</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a:solidFill>
                            <a:schemeClr val="tx1"/>
                          </a:solidFill>
                          <a:effectLst/>
                          <a:latin typeface="Times New Roman" panose="02020603050405020304" pitchFamily="18" charset="0"/>
                          <a:cs typeface="Times New Roman" panose="02020603050405020304" pitchFamily="18" charset="0"/>
                        </a:rPr>
                        <a:t>63,4%</a:t>
                      </a:r>
                    </a:p>
                    <a:p>
                      <a:pPr algn="ctr">
                        <a:lnSpc>
                          <a:spcPct val="115000"/>
                        </a:lnSpc>
                        <a:spcAft>
                          <a:spcPts val="1000"/>
                        </a:spcAft>
                      </a:pPr>
                      <a:r>
                        <a:rPr lang="ru-RU" sz="140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a:solidFill>
                            <a:schemeClr val="tx1"/>
                          </a:solidFill>
                          <a:effectLst/>
                          <a:latin typeface="Times New Roman" panose="02020603050405020304" pitchFamily="18" charset="0"/>
                          <a:cs typeface="Times New Roman" panose="02020603050405020304" pitchFamily="18" charset="0"/>
                        </a:rPr>
                        <a:t>6 777 чел.</a:t>
                      </a:r>
                    </a:p>
                    <a:p>
                      <a:pPr algn="ctr">
                        <a:lnSpc>
                          <a:spcPct val="115000"/>
                        </a:lnSpc>
                        <a:spcAft>
                          <a:spcPts val="1000"/>
                        </a:spcAft>
                      </a:pPr>
                      <a:r>
                        <a:rPr lang="ru-RU" sz="1400">
                          <a:solidFill>
                            <a:schemeClr val="tx1"/>
                          </a:solidFill>
                          <a:effectLst/>
                          <a:latin typeface="Times New Roman" panose="02020603050405020304" pitchFamily="18" charset="0"/>
                          <a:cs typeface="Times New Roman" panose="02020603050405020304" pitchFamily="18" charset="0"/>
                        </a:rPr>
                        <a:t>из 10 692</a:t>
                      </a:r>
                    </a:p>
                    <a:p>
                      <a:pPr algn="ctr">
                        <a:lnSpc>
                          <a:spcPct val="115000"/>
                        </a:lnSpc>
                        <a:spcAft>
                          <a:spcPts val="1000"/>
                        </a:spcAft>
                      </a:pPr>
                      <a:r>
                        <a:rPr lang="ru-RU" sz="1400">
                          <a:solidFill>
                            <a:schemeClr val="tx1"/>
                          </a:solidFill>
                          <a:effectLst/>
                          <a:latin typeface="Times New Roman" panose="02020603050405020304" pitchFamily="18" charset="0"/>
                          <a:cs typeface="Times New Roman" panose="02020603050405020304" pitchFamily="18" charset="0"/>
                        </a:rPr>
                        <a:t>обуч-хся</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45,8%</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5 115 чел.</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Из 11 175 </a:t>
                      </a:r>
                      <a:r>
                        <a:rPr lang="ru-RU" sz="1400" dirty="0" err="1">
                          <a:solidFill>
                            <a:schemeClr val="tx1"/>
                          </a:solidFill>
                          <a:effectLst/>
                          <a:latin typeface="Times New Roman" panose="02020603050405020304" pitchFamily="18" charset="0"/>
                          <a:cs typeface="Times New Roman" panose="02020603050405020304" pitchFamily="18" charset="0"/>
                        </a:rPr>
                        <a:t>обуч-хся</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39%</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4238чел. (+ 138 чел «Образование»)</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Из 10878</a:t>
                      </a:r>
                    </a:p>
                    <a:p>
                      <a:pPr algn="ctr">
                        <a:lnSpc>
                          <a:spcPct val="115000"/>
                        </a:lnSpc>
                        <a:spcAft>
                          <a:spcPts val="1000"/>
                        </a:spcAft>
                      </a:pPr>
                      <a:r>
                        <a:rPr lang="ru-RU" sz="1400" dirty="0" err="1">
                          <a:solidFill>
                            <a:schemeClr val="tx1"/>
                          </a:solidFill>
                          <a:effectLst/>
                          <a:latin typeface="Times New Roman" panose="02020603050405020304" pitchFamily="18" charset="0"/>
                          <a:cs typeface="Times New Roman" panose="02020603050405020304" pitchFamily="18" charset="0"/>
                        </a:rPr>
                        <a:t>обуч-хся</a:t>
                      </a:r>
                      <a:r>
                        <a:rPr lang="ru-RU" sz="1400" dirty="0">
                          <a:solidFill>
                            <a:schemeClr val="tx1"/>
                          </a:solidFill>
                          <a:effectLst/>
                          <a:latin typeface="Times New Roman" panose="02020603050405020304" pitchFamily="18" charset="0"/>
                          <a:cs typeface="Times New Roman" panose="02020603050405020304" pitchFamily="18" charset="0"/>
                        </a:rPr>
                        <a:t> «Культура»</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21,6 %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2330 чел.</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из 10767</a:t>
                      </a:r>
                    </a:p>
                    <a:p>
                      <a:pPr algn="ctr">
                        <a:lnSpc>
                          <a:spcPct val="115000"/>
                        </a:lnSpc>
                        <a:spcAft>
                          <a:spcPts val="1000"/>
                        </a:spcAft>
                      </a:pPr>
                      <a:r>
                        <a:rPr lang="ru-RU" sz="1400" dirty="0" err="1">
                          <a:solidFill>
                            <a:schemeClr val="tx1"/>
                          </a:solidFill>
                          <a:effectLst/>
                          <a:latin typeface="Times New Roman" panose="02020603050405020304" pitchFamily="18" charset="0"/>
                          <a:cs typeface="Times New Roman" panose="02020603050405020304" pitchFamily="18" charset="0"/>
                        </a:rPr>
                        <a:t>обуч-ся</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36,6%</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3 915</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из 10 692</a:t>
                      </a:r>
                    </a:p>
                    <a:p>
                      <a:pPr algn="ctr">
                        <a:lnSpc>
                          <a:spcPct val="115000"/>
                        </a:lnSpc>
                        <a:spcAft>
                          <a:spcPts val="1000"/>
                        </a:spcAft>
                      </a:pPr>
                      <a:r>
                        <a:rPr lang="ru-RU" sz="1400" dirty="0" err="1">
                          <a:solidFill>
                            <a:schemeClr val="tx1"/>
                          </a:solidFill>
                          <a:effectLst/>
                          <a:latin typeface="Times New Roman" panose="02020603050405020304" pitchFamily="18" charset="0"/>
                          <a:cs typeface="Times New Roman" panose="02020603050405020304" pitchFamily="18" charset="0"/>
                        </a:rPr>
                        <a:t>обуч-ся</a:t>
                      </a: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54,2%</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6 060 чел.</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из 11 175</a:t>
                      </a:r>
                    </a:p>
                    <a:p>
                      <a:pPr algn="ctr">
                        <a:lnSpc>
                          <a:spcPct val="115000"/>
                        </a:lnSpc>
                        <a:spcAft>
                          <a:spcPts val="1000"/>
                        </a:spcAft>
                      </a:pPr>
                      <a:r>
                        <a:rPr lang="ru-RU" sz="1400" dirty="0" err="1">
                          <a:solidFill>
                            <a:schemeClr val="tx1"/>
                          </a:solidFill>
                          <a:effectLst/>
                          <a:latin typeface="Times New Roman" panose="02020603050405020304" pitchFamily="18" charset="0"/>
                          <a:cs typeface="Times New Roman" panose="02020603050405020304" pitchFamily="18" charset="0"/>
                        </a:rPr>
                        <a:t>обуч-ся</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61%</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6640 чел (+62 чел «Образование»)</a:t>
                      </a: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Из 10878</a:t>
                      </a:r>
                    </a:p>
                    <a:p>
                      <a:pPr algn="ctr">
                        <a:lnSpc>
                          <a:spcPct val="115000"/>
                        </a:lnSpc>
                        <a:spcAft>
                          <a:spcPts val="1000"/>
                        </a:spcAft>
                      </a:pPr>
                      <a:r>
                        <a:rPr lang="ru-RU" sz="1400" dirty="0" err="1">
                          <a:solidFill>
                            <a:schemeClr val="tx1"/>
                          </a:solidFill>
                          <a:effectLst/>
                          <a:latin typeface="Times New Roman" panose="02020603050405020304" pitchFamily="18" charset="0"/>
                          <a:cs typeface="Times New Roman" panose="02020603050405020304" pitchFamily="18" charset="0"/>
                        </a:rPr>
                        <a:t>обуч-хся</a:t>
                      </a:r>
                      <a:endParaRPr lang="ru-RU" sz="14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ru-RU" sz="1400" dirty="0">
                          <a:solidFill>
                            <a:schemeClr val="tx1"/>
                          </a:solidFill>
                          <a:effectLst/>
                          <a:latin typeface="Times New Roman" panose="02020603050405020304" pitchFamily="18" charset="0"/>
                          <a:cs typeface="Times New Roman" panose="02020603050405020304" pitchFamily="18" charset="0"/>
                        </a:rPr>
                        <a:t>в отрасли «Культура»</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755" marR="59755" marT="0" marB="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5957387"/>
                  </a:ext>
                </a:extLst>
              </a:tr>
            </a:tbl>
          </a:graphicData>
        </a:graphic>
      </p:graphicFrame>
    </p:spTree>
    <p:extLst>
      <p:ext uri="{BB962C8B-B14F-4D97-AF65-F5344CB8AC3E}">
        <p14:creationId xmlns:p14="http://schemas.microsoft.com/office/powerpoint/2010/main" val="354454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3" name="Прямоугольник 2">
            <a:extLst>
              <a:ext uri="{FF2B5EF4-FFF2-40B4-BE49-F238E27FC236}">
                <a16:creationId xmlns:a16="http://schemas.microsoft.com/office/drawing/2014/main" id="{2B3F9D82-2411-4E5A-A83C-85BE913FB718}"/>
              </a:ext>
            </a:extLst>
          </p:cNvPr>
          <p:cNvSpPr/>
          <p:nvPr/>
        </p:nvSpPr>
        <p:spPr>
          <a:xfrm>
            <a:off x="1348406" y="389790"/>
            <a:ext cx="9624393" cy="769441"/>
          </a:xfrm>
          <a:prstGeom prst="rect">
            <a:avLst/>
          </a:prstGeom>
        </p:spPr>
        <p:txBody>
          <a:bodyPr wrap="square">
            <a:spAutoFit/>
          </a:bodyPr>
          <a:lstStyle/>
          <a:p>
            <a:r>
              <a:rPr lang="ru-RU" b="1" dirty="0"/>
              <a:t>Анализ сведений о выпускниках, продолживших обучение в 2020-2021 учебном году </a:t>
            </a:r>
            <a:endParaRPr lang="ru-RU" dirty="0"/>
          </a:p>
          <a:p>
            <a:pPr algn="ctr"/>
            <a:r>
              <a:rPr lang="ru-RU" sz="1200" dirty="0"/>
              <a:t>(в соответствии с отчетом по форме 1 –ДШИ отрасли «Культура» и «Образование»)</a:t>
            </a:r>
          </a:p>
          <a:p>
            <a:pPr algn="ctr"/>
            <a:endParaRPr lang="ru-RU" sz="1400" dirty="0"/>
          </a:p>
        </p:txBody>
      </p:sp>
      <p:graphicFrame>
        <p:nvGraphicFramePr>
          <p:cNvPr id="4" name="Таблица 3">
            <a:extLst>
              <a:ext uri="{FF2B5EF4-FFF2-40B4-BE49-F238E27FC236}">
                <a16:creationId xmlns:a16="http://schemas.microsoft.com/office/drawing/2014/main" id="{03D37A02-223A-45DA-9484-5D8EF09EA50C}"/>
              </a:ext>
            </a:extLst>
          </p:cNvPr>
          <p:cNvGraphicFramePr>
            <a:graphicFrameLocks noGrp="1"/>
          </p:cNvGraphicFramePr>
          <p:nvPr>
            <p:extLst>
              <p:ext uri="{D42A27DB-BD31-4B8C-83A1-F6EECF244321}">
                <p14:modId xmlns:p14="http://schemas.microsoft.com/office/powerpoint/2010/main" val="1242109267"/>
              </p:ext>
            </p:extLst>
          </p:nvPr>
        </p:nvGraphicFramePr>
        <p:xfrm>
          <a:off x="516835" y="1063486"/>
          <a:ext cx="10885662" cy="5404723"/>
        </p:xfrm>
        <a:graphic>
          <a:graphicData uri="http://schemas.openxmlformats.org/drawingml/2006/table">
            <a:tbl>
              <a:tblPr firstRow="1" firstCol="1" bandRow="1">
                <a:tableStyleId>{5C22544A-7EE6-4342-B048-85BDC9FD1C3A}</a:tableStyleId>
              </a:tblPr>
              <a:tblGrid>
                <a:gridCol w="2393780">
                  <a:extLst>
                    <a:ext uri="{9D8B030D-6E8A-4147-A177-3AD203B41FA5}">
                      <a16:colId xmlns:a16="http://schemas.microsoft.com/office/drawing/2014/main" val="1020651606"/>
                    </a:ext>
                  </a:extLst>
                </a:gridCol>
                <a:gridCol w="2978143">
                  <a:extLst>
                    <a:ext uri="{9D8B030D-6E8A-4147-A177-3AD203B41FA5}">
                      <a16:colId xmlns:a16="http://schemas.microsoft.com/office/drawing/2014/main" val="3184773434"/>
                    </a:ext>
                  </a:extLst>
                </a:gridCol>
                <a:gridCol w="3684207">
                  <a:extLst>
                    <a:ext uri="{9D8B030D-6E8A-4147-A177-3AD203B41FA5}">
                      <a16:colId xmlns:a16="http://schemas.microsoft.com/office/drawing/2014/main" val="1492332351"/>
                    </a:ext>
                  </a:extLst>
                </a:gridCol>
                <a:gridCol w="987686">
                  <a:extLst>
                    <a:ext uri="{9D8B030D-6E8A-4147-A177-3AD203B41FA5}">
                      <a16:colId xmlns:a16="http://schemas.microsoft.com/office/drawing/2014/main" val="857714666"/>
                    </a:ext>
                  </a:extLst>
                </a:gridCol>
                <a:gridCol w="841846">
                  <a:extLst>
                    <a:ext uri="{9D8B030D-6E8A-4147-A177-3AD203B41FA5}">
                      <a16:colId xmlns:a16="http://schemas.microsoft.com/office/drawing/2014/main" val="1081493781"/>
                    </a:ext>
                  </a:extLst>
                </a:gridCol>
              </a:tblGrid>
              <a:tr h="1840368">
                <a:tc rowSpan="2">
                  <a:txBody>
                    <a:bodyPr/>
                    <a:lstStyle/>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Выпуск учащихся </a:t>
                      </a:r>
                    </a:p>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в 2019 уч. году, чел</a:t>
                      </a:r>
                    </a:p>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(общее количество по всем программам)</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66675" marB="66675">
                    <a:solidFill>
                      <a:schemeClr val="accent1">
                        <a:lumMod val="40000"/>
                        <a:lumOff val="60000"/>
                      </a:schemeClr>
                    </a:solidFill>
                  </a:tcPr>
                </a:tc>
                <a:tc rowSpan="2">
                  <a:txBody>
                    <a:bodyPr/>
                    <a:lstStyle/>
                    <a:p>
                      <a:pPr algn="ctr">
                        <a:lnSpc>
                          <a:spcPct val="115000"/>
                        </a:lnSpc>
                        <a:spcAft>
                          <a:spcPts val="1000"/>
                        </a:spcAft>
                      </a:pP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Выпуск учащихся </a:t>
                      </a:r>
                    </a:p>
                    <a:p>
                      <a:pPr algn="ctr">
                        <a:lnSpc>
                          <a:spcPct val="115000"/>
                        </a:lnSpc>
                        <a:spcAft>
                          <a:spcPts val="1000"/>
                        </a:spcAft>
                      </a:pP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в 2020 уч. году, чел</a:t>
                      </a:r>
                    </a:p>
                    <a:p>
                      <a:pPr algn="ctr">
                        <a:lnSpc>
                          <a:spcPct val="115000"/>
                        </a:lnSpc>
                        <a:spcAft>
                          <a:spcPts val="1000"/>
                        </a:spcAft>
                      </a:pP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(общее количество по всем программам)</a:t>
                      </a:r>
                    </a:p>
                  </a:txBody>
                  <a:tcPr marL="66675" marR="66675" marT="66675" marB="66675">
                    <a:solidFill>
                      <a:schemeClr val="accent1">
                        <a:lumMod val="40000"/>
                        <a:lumOff val="60000"/>
                      </a:schemeClr>
                    </a:solidFill>
                  </a:tcPr>
                </a:tc>
                <a:tc rowSpan="2">
                  <a:txBody>
                    <a:bodyPr/>
                    <a:lstStyle/>
                    <a:p>
                      <a:pPr algn="ctr">
                        <a:lnSpc>
                          <a:spcPct val="115000"/>
                        </a:lnSpc>
                        <a:spcAft>
                          <a:spcPts val="1000"/>
                        </a:spcAft>
                      </a:pP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Всего продолживших обучение,</a:t>
                      </a:r>
                    </a:p>
                    <a:p>
                      <a:pPr algn="ctr">
                        <a:lnSpc>
                          <a:spcPct val="115000"/>
                        </a:lnSpc>
                        <a:spcAft>
                          <a:spcPts val="1000"/>
                        </a:spcAft>
                      </a:pPr>
                      <a:r>
                        <a:rPr lang="ru-RU" sz="1600" b="0" kern="1200" dirty="0">
                          <a:solidFill>
                            <a:schemeClr val="tx1"/>
                          </a:solidFill>
                          <a:effectLst/>
                          <a:latin typeface="Times New Roman" panose="02020603050405020304" pitchFamily="18" charset="0"/>
                          <a:ea typeface="+mn-ea"/>
                          <a:cs typeface="Times New Roman" panose="02020603050405020304" pitchFamily="18" charset="0"/>
                        </a:rPr>
                        <a:t>чел./%</a:t>
                      </a:r>
                    </a:p>
                    <a:p>
                      <a:pPr algn="ctr">
                        <a:lnSpc>
                          <a:spcPct val="115000"/>
                        </a:lnSpc>
                        <a:spcAft>
                          <a:spcPts val="1000"/>
                        </a:spcAft>
                      </a:pPr>
                      <a:r>
                        <a:rPr lang="ru-RU" sz="1600" b="0" kern="1200" dirty="0">
                          <a:solidFill>
                            <a:schemeClr val="tx1"/>
                          </a:solidFill>
                          <a:effectLst/>
                          <a:latin typeface="Times New Roman" panose="02020603050405020304" pitchFamily="18" charset="0"/>
                          <a:ea typeface="+mn-ea"/>
                          <a:cs typeface="Times New Roman" panose="02020603050405020304" pitchFamily="18" charset="0"/>
                        </a:rPr>
                        <a:t>( от выпуска </a:t>
                      </a:r>
                    </a:p>
                    <a:p>
                      <a:pPr algn="ctr">
                        <a:lnSpc>
                          <a:spcPct val="115000"/>
                        </a:lnSpc>
                        <a:spcAft>
                          <a:spcPts val="1000"/>
                        </a:spcAft>
                      </a:pPr>
                      <a:r>
                        <a:rPr lang="ru-RU" sz="1600" b="0" kern="1200" dirty="0">
                          <a:solidFill>
                            <a:schemeClr val="tx1"/>
                          </a:solidFill>
                          <a:effectLst/>
                          <a:latin typeface="Times New Roman" panose="02020603050405020304" pitchFamily="18" charset="0"/>
                          <a:ea typeface="+mn-ea"/>
                          <a:cs typeface="Times New Roman" panose="02020603050405020304" pitchFamily="18" charset="0"/>
                        </a:rPr>
                        <a:t>2019-2020 уч.г.)</a:t>
                      </a:r>
                    </a:p>
                  </a:txBody>
                  <a:tcPr marL="66675" marR="66675" marT="66675" marB="66675">
                    <a:solidFill>
                      <a:schemeClr val="accent1">
                        <a:lumMod val="40000"/>
                        <a:lumOff val="60000"/>
                      </a:schemeClr>
                    </a:solidFill>
                  </a:tcPr>
                </a:tc>
                <a:tc gridSpan="2">
                  <a:txBody>
                    <a:bodyPr/>
                    <a:lstStyle/>
                    <a:p>
                      <a:pPr algn="ctr">
                        <a:lnSpc>
                          <a:spcPct val="115000"/>
                        </a:lnSpc>
                        <a:spcAft>
                          <a:spcPts val="1000"/>
                        </a:spcAft>
                      </a:pPr>
                      <a:r>
                        <a:rPr lang="ru-RU" sz="1600" b="0" kern="1200" dirty="0">
                          <a:solidFill>
                            <a:schemeClr val="tx1"/>
                          </a:solidFill>
                          <a:effectLst/>
                          <a:latin typeface="Times New Roman" panose="02020603050405020304" pitchFamily="18" charset="0"/>
                          <a:ea typeface="+mn-ea"/>
                          <a:cs typeface="Times New Roman" panose="02020603050405020304" pitchFamily="18" charset="0"/>
                        </a:rPr>
                        <a:t>Количество выпускников, продолживших обучение по профилю (чел.)</a:t>
                      </a:r>
                    </a:p>
                  </a:txBody>
                  <a:tcPr marL="66675" marR="66675" marT="66675" marB="66675">
                    <a:solidFill>
                      <a:schemeClr val="accent1">
                        <a:lumMod val="40000"/>
                        <a:lumOff val="60000"/>
                      </a:schemeClr>
                    </a:solidFill>
                  </a:tcPr>
                </a:tc>
                <a:tc hMerge="1">
                  <a:txBody>
                    <a:bodyPr/>
                    <a:lstStyle/>
                    <a:p>
                      <a:endParaRPr lang="ru-RU"/>
                    </a:p>
                  </a:txBody>
                  <a:tcPr/>
                </a:tc>
                <a:extLst>
                  <a:ext uri="{0D108BD9-81ED-4DB2-BD59-A6C34878D82A}">
                    <a16:rowId xmlns:a16="http://schemas.microsoft.com/office/drawing/2014/main" val="409010757"/>
                  </a:ext>
                </a:extLst>
              </a:tr>
              <a:tr h="69971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СУЗ</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1000"/>
                        </a:spcAft>
                      </a:pPr>
                      <a:r>
                        <a:rPr lang="ru-RU" sz="1600" b="0">
                          <a:solidFill>
                            <a:schemeClr val="tx1"/>
                          </a:solidFill>
                          <a:effectLst/>
                          <a:latin typeface="Times New Roman" panose="02020603050405020304" pitchFamily="18" charset="0"/>
                          <a:cs typeface="Times New Roman" panose="02020603050405020304" pitchFamily="18" charset="0"/>
                        </a:rPr>
                        <a:t>ВУЗ</a:t>
                      </a:r>
                      <a:endParaRPr lang="ru-RU"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3262707922"/>
                  </a:ext>
                </a:extLst>
              </a:tr>
              <a:tr h="2864645">
                <a:tc>
                  <a:txBody>
                    <a:bodyPr/>
                    <a:lstStyle/>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1662</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66675" marB="66675">
                    <a:solidFill>
                      <a:schemeClr val="accent1">
                        <a:lumMod val="40000"/>
                        <a:lumOff val="60000"/>
                      </a:schemeClr>
                    </a:solidFill>
                  </a:tcPr>
                </a:tc>
                <a:tc>
                  <a:txBody>
                    <a:bodyPr/>
                    <a:lstStyle/>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2 855</a:t>
                      </a:r>
                    </a:p>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Из них, прошедших итоговую аттестацию в отчетном году составило 1571, из них, 113 по предпрофессиональным, 1458 по общеразвивающим</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158/5,5</a:t>
                      </a:r>
                    </a:p>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19 по предпрофессиональным программам,</a:t>
                      </a:r>
                    </a:p>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139 по общеразвивающим</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100</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1000"/>
                        </a:spcAft>
                      </a:pPr>
                      <a:r>
                        <a:rPr lang="ru-RU" sz="1600" b="0" dirty="0">
                          <a:solidFill>
                            <a:schemeClr val="tx1"/>
                          </a:solidFill>
                          <a:effectLst/>
                          <a:latin typeface="Times New Roman" panose="02020603050405020304" pitchFamily="18" charset="0"/>
                          <a:cs typeface="Times New Roman" panose="02020603050405020304" pitchFamily="18" charset="0"/>
                        </a:rPr>
                        <a:t>58</a:t>
                      </a:r>
                      <a:endPar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71091520"/>
                  </a:ext>
                </a:extLst>
              </a:tr>
            </a:tbl>
          </a:graphicData>
        </a:graphic>
      </p:graphicFrame>
    </p:spTree>
    <p:extLst>
      <p:ext uri="{BB962C8B-B14F-4D97-AF65-F5344CB8AC3E}">
        <p14:creationId xmlns:p14="http://schemas.microsoft.com/office/powerpoint/2010/main" val="3678203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одзаголовок 2">
            <a:extLst>
              <a:ext uri="{FF2B5EF4-FFF2-40B4-BE49-F238E27FC236}">
                <a16:creationId xmlns:a16="http://schemas.microsoft.com/office/drawing/2014/main" id="{AD02642B-7410-42A9-AB51-8E41A6520018}"/>
              </a:ext>
            </a:extLst>
          </p:cNvPr>
          <p:cNvSpPr txBox="1">
            <a:spLocks/>
          </p:cNvSpPr>
          <p:nvPr/>
        </p:nvSpPr>
        <p:spPr>
          <a:xfrm>
            <a:off x="9683646" y="6263640"/>
            <a:ext cx="2508354" cy="594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ru-RU" sz="1200" dirty="0">
                <a:solidFill>
                  <a:schemeClr val="tx1">
                    <a:lumMod val="75000"/>
                    <a:lumOff val="25000"/>
                  </a:schemeClr>
                </a:solidFill>
                <a:latin typeface="Times New Roman" panose="02020603050405020304" pitchFamily="18" charset="0"/>
                <a:cs typeface="Times New Roman" panose="02020603050405020304" pitchFamily="18" charset="0"/>
              </a:rPr>
              <a:t>директор ОГБУ ДПО «КОУМЦ» </a:t>
            </a:r>
          </a:p>
          <a:p>
            <a:pPr algn="l">
              <a:spcBef>
                <a:spcPts val="0"/>
              </a:spcBef>
            </a:pPr>
            <a:r>
              <a:rPr lang="ru-RU" sz="1200" dirty="0">
                <a:solidFill>
                  <a:schemeClr val="tx1">
                    <a:lumMod val="75000"/>
                    <a:lumOff val="25000"/>
                  </a:schemeClr>
                </a:solidFill>
                <a:latin typeface="Times New Roman" panose="02020603050405020304" pitchFamily="18" charset="0"/>
                <a:cs typeface="Times New Roman" panose="02020603050405020304" pitchFamily="18" charset="0"/>
              </a:rPr>
              <a:t>Кудряшов Дмитрий Николаевич</a:t>
            </a:r>
          </a:p>
          <a:p>
            <a:pPr>
              <a:spcBef>
                <a:spcPts val="0"/>
              </a:spcBef>
            </a:pPr>
            <a:endParaRPr lang="ru-RU" dirty="0"/>
          </a:p>
        </p:txBody>
      </p:sp>
      <p:sp>
        <p:nvSpPr>
          <p:cNvPr id="3" name="Прямоугольник 2">
            <a:extLst>
              <a:ext uri="{FF2B5EF4-FFF2-40B4-BE49-F238E27FC236}">
                <a16:creationId xmlns:a16="http://schemas.microsoft.com/office/drawing/2014/main" id="{2B3F9D82-2411-4E5A-A83C-85BE913FB718}"/>
              </a:ext>
            </a:extLst>
          </p:cNvPr>
          <p:cNvSpPr/>
          <p:nvPr/>
        </p:nvSpPr>
        <p:spPr>
          <a:xfrm>
            <a:off x="1328527" y="128180"/>
            <a:ext cx="10359890" cy="1323439"/>
          </a:xfrm>
          <a:prstGeom prst="rect">
            <a:avLst/>
          </a:prstGeom>
        </p:spPr>
        <p:txBody>
          <a:bodyPr wrap="square">
            <a:spAutoFit/>
          </a:bodyPr>
          <a:lstStyle/>
          <a:p>
            <a:pPr algn="ctr"/>
            <a:r>
              <a:rPr lang="ru-RU" sz="2000" dirty="0">
                <a:latin typeface="Garamond" panose="02020404030301010803" pitchFamily="18" charset="0"/>
              </a:rPr>
              <a:t>11 – 12 ноября 2021 года, в г. Санкт-Петербурге, состоялся </a:t>
            </a:r>
          </a:p>
          <a:p>
            <a:pPr algn="ctr"/>
            <a:endParaRPr lang="ru-RU" sz="2000" dirty="0">
              <a:latin typeface="Garamond" panose="02020404030301010803" pitchFamily="18" charset="0"/>
            </a:endParaRPr>
          </a:p>
          <a:p>
            <a:pPr algn="ctr"/>
            <a:r>
              <a:rPr lang="ru-RU" sz="2000" dirty="0">
                <a:latin typeface="Garamond" panose="02020404030301010803" pitchFamily="18" charset="0"/>
              </a:rPr>
              <a:t>Всероссийский круглый стол «Развитие системы детских школ искусств - 2021: правовое регулирование, эффективные практики».</a:t>
            </a:r>
          </a:p>
        </p:txBody>
      </p:sp>
      <p:pic>
        <p:nvPicPr>
          <p:cNvPr id="2" name="Рисунок 1">
            <a:extLst>
              <a:ext uri="{FF2B5EF4-FFF2-40B4-BE49-F238E27FC236}">
                <a16:creationId xmlns:a16="http://schemas.microsoft.com/office/drawing/2014/main" id="{33021B02-9D3E-4853-861F-77C26C768C5D}"/>
              </a:ext>
            </a:extLst>
          </p:cNvPr>
          <p:cNvPicPr>
            <a:picLocks noChangeAspect="1"/>
          </p:cNvPicPr>
          <p:nvPr/>
        </p:nvPicPr>
        <p:blipFill rotWithShape="1">
          <a:blip r:embed="rId3"/>
          <a:srcRect l="2854" t="1869" r="1847" b="1869"/>
          <a:stretch/>
        </p:blipFill>
        <p:spPr>
          <a:xfrm>
            <a:off x="347870" y="128180"/>
            <a:ext cx="11618843" cy="6601640"/>
          </a:xfrm>
          <a:prstGeom prst="rect">
            <a:avLst/>
          </a:prstGeom>
        </p:spPr>
      </p:pic>
    </p:spTree>
    <p:extLst>
      <p:ext uri="{BB962C8B-B14F-4D97-AF65-F5344CB8AC3E}">
        <p14:creationId xmlns:p14="http://schemas.microsoft.com/office/powerpoint/2010/main" val="198555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47000"/>
          </a:schemeClr>
        </a:solidFill>
        <a:effectLst/>
      </p:bgPr>
    </p:bg>
    <p:spTree>
      <p:nvGrpSpPr>
        <p:cNvPr id="1" name=""/>
        <p:cNvGrpSpPr/>
        <p:nvPr/>
      </p:nvGrpSpPr>
      <p:grpSpPr>
        <a:xfrm>
          <a:off x="0" y="0"/>
          <a:ext cx="0" cy="0"/>
          <a:chOff x="0" y="0"/>
          <a:chExt cx="0" cy="0"/>
        </a:xfrm>
      </p:grpSpPr>
      <p:pic>
        <p:nvPicPr>
          <p:cNvPr id="1028" name="Picture 4" descr="http://kult.simadm.ru/media/uploads/userfiles/2020/01/29/%D1%81%D1%82%D1%80%D1%83%D0%BA%D1%82%D1%83%D1%80%D0%B0_%D0%BD%D0%B0%D1%86.%D0%BF%D1%80%D0%BE%D0%B5%D0%BA%D1%82%D0%B0.jpg">
            <a:extLst>
              <a:ext uri="{FF2B5EF4-FFF2-40B4-BE49-F238E27FC236}">
                <a16:creationId xmlns:a16="http://schemas.microsoft.com/office/drawing/2014/main" id="{0632B1FB-462C-4C6A-A795-EB0FDE6465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00" b="10833"/>
          <a:stretch/>
        </p:blipFill>
        <p:spPr bwMode="auto">
          <a:xfrm>
            <a:off x="2513606" y="0"/>
            <a:ext cx="7252252" cy="276482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pic>
        <p:nvPicPr>
          <p:cNvPr id="1026" name="Picture 2" descr="https://www.samddn.ru/upload/iblock/258/bez-imeni_1.jpg">
            <a:extLst>
              <a:ext uri="{FF2B5EF4-FFF2-40B4-BE49-F238E27FC236}">
                <a16:creationId xmlns:a16="http://schemas.microsoft.com/office/drawing/2014/main" id="{65642A50-0F27-4744-829B-5683E7ECE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128" y="2375453"/>
            <a:ext cx="10203743" cy="439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61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3" name="Прямоугольник 2">
            <a:extLst>
              <a:ext uri="{FF2B5EF4-FFF2-40B4-BE49-F238E27FC236}">
                <a16:creationId xmlns:a16="http://schemas.microsoft.com/office/drawing/2014/main" id="{2B3F9D82-2411-4E5A-A83C-85BE913FB718}"/>
              </a:ext>
            </a:extLst>
          </p:cNvPr>
          <p:cNvSpPr/>
          <p:nvPr/>
        </p:nvSpPr>
        <p:spPr>
          <a:xfrm>
            <a:off x="1328527" y="128180"/>
            <a:ext cx="10359890" cy="1323439"/>
          </a:xfrm>
          <a:prstGeom prst="rect">
            <a:avLst/>
          </a:prstGeom>
        </p:spPr>
        <p:txBody>
          <a:bodyPr wrap="square">
            <a:spAutoFit/>
          </a:bodyPr>
          <a:lstStyle/>
          <a:p>
            <a:pPr algn="ctr"/>
            <a:r>
              <a:rPr lang="ru-RU" sz="2000" dirty="0">
                <a:latin typeface="Garamond" panose="02020404030301010803" pitchFamily="18" charset="0"/>
              </a:rPr>
              <a:t>11 – 12 ноября 2021 года, в г. Санкт-Петербурге, состоялся </a:t>
            </a:r>
          </a:p>
          <a:p>
            <a:pPr algn="ctr"/>
            <a:endParaRPr lang="ru-RU" sz="2000" dirty="0">
              <a:latin typeface="Garamond" panose="02020404030301010803" pitchFamily="18" charset="0"/>
            </a:endParaRPr>
          </a:p>
          <a:p>
            <a:pPr algn="ctr"/>
            <a:r>
              <a:rPr lang="ru-RU" sz="2000" dirty="0">
                <a:latin typeface="Garamond" panose="02020404030301010803" pitchFamily="18" charset="0"/>
              </a:rPr>
              <a:t>Всероссийский круглый стол «Развитие системы детских школ искусств - 2021: правовое регулирование, эффективные практики».</a:t>
            </a:r>
          </a:p>
        </p:txBody>
      </p:sp>
      <p:sp>
        <p:nvSpPr>
          <p:cNvPr id="4" name="Прямоугольник 3">
            <a:extLst>
              <a:ext uri="{FF2B5EF4-FFF2-40B4-BE49-F238E27FC236}">
                <a16:creationId xmlns:a16="http://schemas.microsoft.com/office/drawing/2014/main" id="{708F0AC8-FEA7-41FB-A899-A8685C87923E}"/>
              </a:ext>
            </a:extLst>
          </p:cNvPr>
          <p:cNvSpPr/>
          <p:nvPr/>
        </p:nvSpPr>
        <p:spPr>
          <a:xfrm>
            <a:off x="87796" y="1451619"/>
            <a:ext cx="12016408" cy="5171159"/>
          </a:xfrm>
          <a:prstGeom prst="rect">
            <a:avLst/>
          </a:prstGeom>
        </p:spPr>
        <p:txBody>
          <a:bodyPr wrap="square">
            <a:spAutoFit/>
          </a:bodyPr>
          <a:lstStyle/>
          <a:p>
            <a:pPr indent="540385" algn="just">
              <a:lnSpc>
                <a:spcPct val="115000"/>
              </a:lnSpc>
              <a:spcAft>
                <a:spcPts val="0"/>
              </a:spcAft>
            </a:pPr>
            <a:r>
              <a:rPr lang="ru-RU" sz="1600" dirty="0">
                <a:solidFill>
                  <a:srgbClr val="000000"/>
                </a:solidFill>
                <a:latin typeface="Times New Roman" panose="02020603050405020304" pitchFamily="18" charset="0"/>
                <a:ea typeface="Calibri" panose="020F0502020204030204" pitchFamily="34" charset="0"/>
              </a:rPr>
              <a:t>Для дальнейшего укрепления и развития системы детских школ искусств участники Круглого стола внесли следующие предложения: </a:t>
            </a:r>
          </a:p>
          <a:p>
            <a:pPr algn="just">
              <a:lnSpc>
                <a:spcPct val="115000"/>
              </a:lnSpc>
              <a:spcAft>
                <a:spcPts val="0"/>
              </a:spcAft>
            </a:pPr>
            <a:r>
              <a:rPr lang="ru-RU"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u-RU"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адрес органов управления культурой субъектов Российской Федерации и органов местного самоуправления: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600" dirty="0">
                <a:solidFill>
                  <a:srgbClr val="000000"/>
                </a:solidFill>
                <a:latin typeface="Times New Roman" panose="02020603050405020304" pitchFamily="18" charset="0"/>
                <a:ea typeface="Calibri" panose="020F0502020204030204" pitchFamily="34" charset="0"/>
              </a:rPr>
              <a:t>-продолжать осуществлять меры по сохранению сети детских школ искусств, недопущению изменения их ведомственной принадлежности, сокращения сети за счет объединения ДШИ; </a:t>
            </a:r>
          </a:p>
          <a:p>
            <a:pPr algn="just">
              <a:lnSpc>
                <a:spcPct val="115000"/>
              </a:lnSpc>
              <a:spcAft>
                <a:spcPts val="0"/>
              </a:spcAft>
            </a:pPr>
            <a:r>
              <a:rPr lang="ru-RU" sz="1600" dirty="0">
                <a:solidFill>
                  <a:srgbClr val="000000"/>
                </a:solidFill>
                <a:latin typeface="Times New Roman" panose="02020603050405020304" pitchFamily="18" charset="0"/>
                <a:ea typeface="Calibri" panose="020F0502020204030204" pitchFamily="34" charset="0"/>
              </a:rPr>
              <a:t>- содействовать развитию имеющейся региональной методической службы в сфере культуры, созданию региональной методической службы в сфере культуры в регионах, где такие службы отсутствуют; </a:t>
            </a:r>
          </a:p>
          <a:p>
            <a:pPr algn="just">
              <a:lnSpc>
                <a:spcPct val="115000"/>
              </a:lnSpc>
              <a:spcAft>
                <a:spcPts val="0"/>
              </a:spcAft>
            </a:pPr>
            <a:r>
              <a:rPr lang="ru-RU" sz="1600" dirty="0">
                <a:solidFill>
                  <a:srgbClr val="000000"/>
                </a:solidFill>
                <a:latin typeface="Times New Roman" panose="02020603050405020304" pitchFamily="18" charset="0"/>
                <a:ea typeface="Calibri" panose="020F0502020204030204" pitchFamily="34" charset="0"/>
              </a:rPr>
              <a:t>- формировать региональные программы, обеспечивающие целевое обучение студентов в профессиональных образовательных учреждениях и учреждениях высшего образования отрасли культуры; </a:t>
            </a:r>
          </a:p>
          <a:p>
            <a:pPr algn="just">
              <a:lnSpc>
                <a:spcPct val="115000"/>
              </a:lnSpc>
              <a:spcAft>
                <a:spcPts val="0"/>
              </a:spcAft>
            </a:pPr>
            <a:r>
              <a:rPr lang="ru-RU" sz="1600" dirty="0">
                <a:solidFill>
                  <a:srgbClr val="000000"/>
                </a:solidFill>
                <a:latin typeface="Times New Roman" panose="02020603050405020304" pitchFamily="18" charset="0"/>
                <a:ea typeface="Calibri" panose="020F0502020204030204" pitchFamily="34" charset="0"/>
              </a:rPr>
              <a:t>- разработать региональные программы поддержки молодых специалистов, способствующие притоку молодых кадров в ДШИ, в том числе, путем создания </a:t>
            </a:r>
            <a:r>
              <a:rPr lang="ru-RU" sz="1600" dirty="0" err="1">
                <a:solidFill>
                  <a:srgbClr val="000000"/>
                </a:solidFill>
                <a:latin typeface="Times New Roman" panose="02020603050405020304" pitchFamily="18" charset="0"/>
                <a:ea typeface="Calibri" panose="020F0502020204030204" pitchFamily="34" charset="0"/>
              </a:rPr>
              <a:t>стажировочных</a:t>
            </a:r>
            <a:r>
              <a:rPr lang="ru-RU" sz="1600" dirty="0">
                <a:solidFill>
                  <a:srgbClr val="000000"/>
                </a:solidFill>
                <a:latin typeface="Times New Roman" panose="02020603050405020304" pitchFamily="18" charset="0"/>
                <a:ea typeface="Calibri" panose="020F0502020204030204" pitchFamily="34" charset="0"/>
              </a:rPr>
              <a:t> площадок с участием студентов профессиональных образовательных организаций и вузов искусств; </a:t>
            </a:r>
          </a:p>
          <a:p>
            <a:pPr algn="just">
              <a:lnSpc>
                <a:spcPct val="115000"/>
              </a:lnSpc>
              <a:spcAft>
                <a:spcPts val="0"/>
              </a:spcAft>
            </a:pPr>
            <a:r>
              <a:rPr lang="ru-RU" sz="1600" dirty="0">
                <a:solidFill>
                  <a:srgbClr val="000000"/>
                </a:solidFill>
                <a:latin typeface="Times New Roman" panose="02020603050405020304" pitchFamily="18" charset="0"/>
                <a:ea typeface="Calibri" panose="020F0502020204030204" pitchFamily="34" charset="0"/>
              </a:rPr>
              <a:t>- организовать эффективное взаимодействие с детскими школами искусств по вопросам обучения студентов, в том числе, целевого, практической подготовки, учитывающих потребности ДШИ в современных педагогических кадрах; </a:t>
            </a:r>
          </a:p>
          <a:p>
            <a:pPr algn="just">
              <a:lnSpc>
                <a:spcPct val="115000"/>
              </a:lnSpc>
              <a:spcAft>
                <a:spcPts val="0"/>
              </a:spcAft>
            </a:pP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рекомендовать образовательным организациям сферы культуры и искусств региона использование портала Федерального информационно- аналитического центра художественного образования «</a:t>
            </a:r>
            <a:r>
              <a:rPr lang="ru-RU"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Артцентр.рус</a:t>
            </a:r>
            <a:r>
              <a:rPr lang="ru-RU"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 целях получения актуальной правовой и методической информации о системе художественного образования, обмена информацией о проведении всероссийских творческих мероприятиях и конкурсов;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799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3" name="Прямоугольник 2">
            <a:extLst>
              <a:ext uri="{FF2B5EF4-FFF2-40B4-BE49-F238E27FC236}">
                <a16:creationId xmlns:a16="http://schemas.microsoft.com/office/drawing/2014/main" id="{2B3F9D82-2411-4E5A-A83C-85BE913FB718}"/>
              </a:ext>
            </a:extLst>
          </p:cNvPr>
          <p:cNvSpPr/>
          <p:nvPr/>
        </p:nvSpPr>
        <p:spPr>
          <a:xfrm>
            <a:off x="1328527" y="128180"/>
            <a:ext cx="10359890" cy="923330"/>
          </a:xfrm>
          <a:prstGeom prst="rect">
            <a:avLst/>
          </a:prstGeom>
        </p:spPr>
        <p:txBody>
          <a:bodyPr wrap="square">
            <a:spAutoFit/>
          </a:bodyPr>
          <a:lstStyle/>
          <a:p>
            <a:pPr algn="ctr"/>
            <a:r>
              <a:rPr lang="ru-RU" dirty="0"/>
              <a:t>11 – 12 ноября 2021 года, в г. Санкт-Петербурге, состоялся </a:t>
            </a:r>
          </a:p>
          <a:p>
            <a:pPr algn="ctr"/>
            <a:r>
              <a:rPr lang="ru-RU" dirty="0"/>
              <a:t>Всероссийский круглый стол «Развитие системы детских школ искусств - 2021: правовое регулирование, эффективные практики».</a:t>
            </a:r>
          </a:p>
        </p:txBody>
      </p:sp>
      <p:sp>
        <p:nvSpPr>
          <p:cNvPr id="4" name="Прямоугольник 3">
            <a:extLst>
              <a:ext uri="{FF2B5EF4-FFF2-40B4-BE49-F238E27FC236}">
                <a16:creationId xmlns:a16="http://schemas.microsoft.com/office/drawing/2014/main" id="{708F0AC8-FEA7-41FB-A899-A8685C87923E}"/>
              </a:ext>
            </a:extLst>
          </p:cNvPr>
          <p:cNvSpPr/>
          <p:nvPr/>
        </p:nvSpPr>
        <p:spPr>
          <a:xfrm>
            <a:off x="87796" y="1656225"/>
            <a:ext cx="12016408" cy="4607415"/>
          </a:xfrm>
          <a:prstGeom prst="rect">
            <a:avLst/>
          </a:prstGeom>
        </p:spPr>
        <p:txBody>
          <a:bodyPr wrap="square">
            <a:spAutoFit/>
          </a:bodyPr>
          <a:lstStyle/>
          <a:p>
            <a:pPr indent="540385" algn="just">
              <a:lnSpc>
                <a:spcPct val="115000"/>
              </a:lnSpc>
              <a:spcAft>
                <a:spcPts val="0"/>
              </a:spcAft>
            </a:pPr>
            <a:r>
              <a:rPr lang="ru-RU" dirty="0"/>
              <a:t>Для дальнейшего укрепления и развития системы детских школ искусств участники Круглого стола внесли следующие предложения: </a:t>
            </a:r>
          </a:p>
          <a:p>
            <a:r>
              <a:rPr lang="ru-RU" b="1" i="1" dirty="0"/>
              <a:t>в адрес профессиональных образовательных организаций и организаций высшего образования сферы культуры и искусств: </a:t>
            </a:r>
            <a:endParaRPr lang="ru-RU" dirty="0"/>
          </a:p>
          <a:p>
            <a:r>
              <a:rPr lang="ru-RU" dirty="0"/>
              <a:t>- формировать образовательные программы среднего профессионального и высшего образования с учетом видов деятельности, связанных с подготовкой будущих преподавателей ДШИ, в том числе руководителей творческих коллективов; </a:t>
            </a:r>
          </a:p>
          <a:p>
            <a:r>
              <a:rPr lang="ru-RU" dirty="0"/>
              <a:t>- организовать эффективное взаимодействие с детскими школами искусств по вопросам обучения студентов, в том числе, целевого, практической </a:t>
            </a:r>
          </a:p>
          <a:p>
            <a:r>
              <a:rPr lang="ru-RU" dirty="0"/>
              <a:t>подготовки,  учитывающих потребности ДШИ в современных педагогических кадрах; </a:t>
            </a:r>
          </a:p>
          <a:p>
            <a:r>
              <a:rPr lang="ru-RU" dirty="0"/>
              <a:t>- обеспечить создание баз педагогической практики студентов колледжей, училищ и вузов искусств в ДШИ; </a:t>
            </a:r>
          </a:p>
          <a:p>
            <a:r>
              <a:rPr lang="ru-RU" dirty="0"/>
              <a:t>- рассмотреть возможность направления информации об организуемых всероссийских и международных конкурсах и иных творческих мероприятиях, конференциях по вопросам развития художественного образования в Федеральный информационно-аналитический центр художественного образования в целях размещения информации о них на портале «</a:t>
            </a:r>
            <a:r>
              <a:rPr lang="ru-RU" dirty="0" err="1"/>
              <a:t>Артцентр.рус</a:t>
            </a:r>
            <a:r>
              <a:rPr lang="ru-RU" dirty="0"/>
              <a:t>».</a:t>
            </a:r>
          </a:p>
          <a:p>
            <a:r>
              <a:rPr lang="ru-RU" dirty="0"/>
              <a:t> </a:t>
            </a:r>
          </a:p>
        </p:txBody>
      </p:sp>
    </p:spTree>
    <p:extLst>
      <p:ext uri="{BB962C8B-B14F-4D97-AF65-F5344CB8AC3E}">
        <p14:creationId xmlns:p14="http://schemas.microsoft.com/office/powerpoint/2010/main" val="1913055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ehnografi.com/wp-content/uploads/2019/09/%D0%94%D0%BE%D0%B1%D0%B0%D0%B2%D0%B8%D1%82%D1%8C-%D0%BA%D0%BE%D0%BD%D1%82%D0%B0%D0%BA%D1%82-%D0%B2-%D0%B3%D1%80%D1%83%D0%BF%D0%BF%D1%83-WhatsApp-%D0%BD%D0%B5-%D0%B1%D1%83%D0%B4%D1%83%D1%87%D0%B8-%D0%B0%D0%B4%D0%BC%D0%B8%D0%BD%D0%B8%D1%81%D1%82%D1%80%D0%B0%D1%82%D0%BE%D1%80%D0%BE%D0%BC.jpg">
            <a:extLst>
              <a:ext uri="{FF2B5EF4-FFF2-40B4-BE49-F238E27FC236}">
                <a16:creationId xmlns:a16="http://schemas.microsoft.com/office/drawing/2014/main" id="{5CD8E12B-D8D3-46B4-BE61-7A1878E90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052" y="919226"/>
            <a:ext cx="3262243" cy="18350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pro-smm.com/wp-content/uploads/2021/06/04-2.jpg">
            <a:extLst>
              <a:ext uri="{FF2B5EF4-FFF2-40B4-BE49-F238E27FC236}">
                <a16:creationId xmlns:a16="http://schemas.microsoft.com/office/drawing/2014/main" id="{CA375245-C136-4DFE-ABDF-BB9EED51D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307" y="2608878"/>
            <a:ext cx="2500934" cy="187180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a16="http://schemas.microsoft.com/office/drawing/2014/main" id="{6090B80A-CCF0-42C1-BA52-2331C510507B}"/>
              </a:ext>
            </a:extLst>
          </p:cNvPr>
          <p:cNvSpPr/>
          <p:nvPr/>
        </p:nvSpPr>
        <p:spPr>
          <a:xfrm>
            <a:off x="742121" y="1380891"/>
            <a:ext cx="7437783" cy="369332"/>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  в 2021 году была создана группа в интернет-мессенджере (</a:t>
            </a:r>
            <a:r>
              <a:rPr lang="en-US" dirty="0">
                <a:latin typeface="Times New Roman" panose="02020603050405020304" pitchFamily="18" charset="0"/>
                <a:ea typeface="Calibri" panose="020F0502020204030204" pitchFamily="34" charset="0"/>
              </a:rPr>
              <a:t>WhatsApp</a:t>
            </a:r>
            <a:r>
              <a:rPr lang="ru-RU" dirty="0">
                <a:latin typeface="Times New Roman" panose="02020603050405020304" pitchFamily="18" charset="0"/>
                <a:ea typeface="Calibri" panose="020F0502020204030204" pitchFamily="34" charset="0"/>
              </a:rPr>
              <a:t>)</a:t>
            </a:r>
            <a:endParaRPr lang="ru-RU" dirty="0"/>
          </a:p>
        </p:txBody>
      </p:sp>
      <p:sp>
        <p:nvSpPr>
          <p:cNvPr id="11" name="Прямоугольник 10">
            <a:extLst>
              <a:ext uri="{FF2B5EF4-FFF2-40B4-BE49-F238E27FC236}">
                <a16:creationId xmlns:a16="http://schemas.microsoft.com/office/drawing/2014/main" id="{00AE0F84-754B-46A3-A72F-AB2E070EC587}"/>
              </a:ext>
            </a:extLst>
          </p:cNvPr>
          <p:cNvSpPr/>
          <p:nvPr/>
        </p:nvSpPr>
        <p:spPr>
          <a:xfrm>
            <a:off x="3461026" y="88229"/>
            <a:ext cx="6096000" cy="830997"/>
          </a:xfrm>
          <a:prstGeom prst="rect">
            <a:avLst/>
          </a:prstGeom>
        </p:spPr>
        <p:txBody>
          <a:bodyPr>
            <a:spAutoFit/>
          </a:bodyPr>
          <a:lstStyle/>
          <a:p>
            <a:pPr algn="ctr"/>
            <a:r>
              <a:rPr lang="ru-RU"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В целях оказания методической помощи КОУМЦ:</a:t>
            </a:r>
            <a:endParaRPr lang="ru-RU" sz="2400" b="1" dirty="0">
              <a:effectLst>
                <a:outerShdw blurRad="38100" dist="38100" dir="2700000" algn="tl">
                  <a:srgbClr val="000000">
                    <a:alpha val="43137"/>
                  </a:srgbClr>
                </a:outerShdw>
              </a:effectLst>
            </a:endParaRPr>
          </a:p>
        </p:txBody>
      </p:sp>
      <p:sp>
        <p:nvSpPr>
          <p:cNvPr id="9" name="Прямоугольник 8">
            <a:extLst>
              <a:ext uri="{FF2B5EF4-FFF2-40B4-BE49-F238E27FC236}">
                <a16:creationId xmlns:a16="http://schemas.microsoft.com/office/drawing/2014/main" id="{A404E7F9-B5B5-450F-A651-84F29C37811A}"/>
              </a:ext>
            </a:extLst>
          </p:cNvPr>
          <p:cNvSpPr/>
          <p:nvPr/>
        </p:nvSpPr>
        <p:spPr>
          <a:xfrm>
            <a:off x="3346174" y="2739384"/>
            <a:ext cx="8292548" cy="923330"/>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 организовано проведение методических онлайн-консультаций с руководителями ДШИ. (Видео - записи проведенных онлайн-консультаций можно просмотреть на странице «</a:t>
            </a:r>
            <a:r>
              <a:rPr lang="ru-RU" dirty="0" err="1">
                <a:latin typeface="Times New Roman" panose="02020603050405020304" pitchFamily="18" charset="0"/>
                <a:ea typeface="Calibri" panose="020F0502020204030204" pitchFamily="34" charset="0"/>
              </a:rPr>
              <a:t>ВКонтакте</a:t>
            </a:r>
            <a:r>
              <a:rPr lang="ru-RU" dirty="0">
                <a:latin typeface="Times New Roman" panose="02020603050405020304" pitchFamily="18" charset="0"/>
                <a:ea typeface="Calibri" panose="020F0502020204030204" pitchFamily="34" charset="0"/>
              </a:rPr>
              <a:t>» учебно-методического центра).</a:t>
            </a:r>
            <a:endParaRPr lang="ru-RU" dirty="0"/>
          </a:p>
        </p:txBody>
      </p:sp>
      <p:sp>
        <p:nvSpPr>
          <p:cNvPr id="10" name="Прямоугольник 9">
            <a:extLst>
              <a:ext uri="{FF2B5EF4-FFF2-40B4-BE49-F238E27FC236}">
                <a16:creationId xmlns:a16="http://schemas.microsoft.com/office/drawing/2014/main" id="{C71DF626-AD7C-445B-B7B2-B6F9B2D0B956}"/>
              </a:ext>
            </a:extLst>
          </p:cNvPr>
          <p:cNvSpPr/>
          <p:nvPr/>
        </p:nvSpPr>
        <p:spPr>
          <a:xfrm>
            <a:off x="632307" y="4779758"/>
            <a:ext cx="10770190" cy="1027782"/>
          </a:xfrm>
          <a:prstGeom prst="rect">
            <a:avLst/>
          </a:prstGeom>
        </p:spPr>
        <p:txBody>
          <a:bodyPr wrap="square">
            <a:spAutoFit/>
          </a:bodyPr>
          <a:lstStyle/>
          <a:p>
            <a:pPr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Методическую помощь вы всегда можете получить в отделе по образованию КОУМЦ, по телефону (4942) 47-31-01, старший методист Луиза Владимировна Арсланова и у сотрудников информационно-аналитического центра КОУМЦ по телефону (4942) 31-61-10, Светлана Сергеевна Яблокова.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775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371" y="0"/>
            <a:ext cx="2335629" cy="2336800"/>
          </a:xfrm>
          <a:prstGeom prst="rect">
            <a:avLst/>
          </a:prstGeom>
        </p:spPr>
      </p:pic>
      <p:sp>
        <p:nvSpPr>
          <p:cNvPr id="5" name="TextBox 4">
            <a:extLst>
              <a:ext uri="{FF2B5EF4-FFF2-40B4-BE49-F238E27FC236}">
                <a16:creationId xmlns:a16="http://schemas.microsoft.com/office/drawing/2014/main" id="{171E4019-A326-44D6-AFBE-2F9800C7C2E0}"/>
              </a:ext>
            </a:extLst>
          </p:cNvPr>
          <p:cNvSpPr txBox="1"/>
          <p:nvPr/>
        </p:nvSpPr>
        <p:spPr>
          <a:xfrm>
            <a:off x="2365375" y="3065107"/>
            <a:ext cx="7461250" cy="1015663"/>
          </a:xfrm>
          <a:prstGeom prst="rect">
            <a:avLst/>
          </a:prstGeom>
          <a:noFill/>
        </p:spPr>
        <p:txBody>
          <a:bodyPr wrap="square">
            <a:spAutoFit/>
          </a:bodyPr>
          <a:lstStyle/>
          <a:p>
            <a:pPr algn="ctr"/>
            <a:r>
              <a:rPr lang="ru-RU" sz="6000" dirty="0">
                <a:solidFill>
                  <a:schemeClr val="accent1">
                    <a:lumMod val="50000"/>
                  </a:schemeClr>
                </a:solidFill>
                <a:latin typeface="Times New Roman" panose="02020603050405020304" pitchFamily="18" charset="0"/>
              </a:rPr>
              <a:t>Спасибо за внимание</a:t>
            </a:r>
          </a:p>
        </p:txBody>
      </p:sp>
    </p:spTree>
    <p:extLst>
      <p:ext uri="{BB962C8B-B14F-4D97-AF65-F5344CB8AC3E}">
        <p14:creationId xmlns:p14="http://schemas.microsoft.com/office/powerpoint/2010/main" val="125382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2" name="Прямоугольник 1">
            <a:extLst>
              <a:ext uri="{FF2B5EF4-FFF2-40B4-BE49-F238E27FC236}">
                <a16:creationId xmlns:a16="http://schemas.microsoft.com/office/drawing/2014/main" id="{D5FC5199-F1A8-447E-A009-E0845A86F171}"/>
              </a:ext>
            </a:extLst>
          </p:cNvPr>
          <p:cNvSpPr/>
          <p:nvPr/>
        </p:nvSpPr>
        <p:spPr>
          <a:xfrm>
            <a:off x="903270" y="751344"/>
            <a:ext cx="10385460" cy="5355312"/>
          </a:xfrm>
          <a:prstGeom prst="rect">
            <a:avLst/>
          </a:prstGeom>
        </p:spPr>
        <p:txBody>
          <a:bodyPr wrap="square">
            <a:spAutoFit/>
          </a:bodyPr>
          <a:lstStyle/>
          <a:p>
            <a:pPr algn="ctr" fontAlgn="base"/>
            <a:r>
              <a:rPr lang="ru-RU" b="1" dirty="0">
                <a:latin typeface="Open Sans"/>
              </a:rPr>
              <a:t>Федеральный закон от 24.03.2021 № 51-ФЗ</a:t>
            </a:r>
            <a:br>
              <a:rPr lang="ru-RU" b="1" dirty="0">
                <a:latin typeface="Open Sans"/>
              </a:rPr>
            </a:br>
            <a:r>
              <a:rPr lang="ru-RU" b="1" dirty="0">
                <a:latin typeface="Open Sans"/>
              </a:rPr>
              <a:t>"О внесении изменений в Федеральный закон</a:t>
            </a:r>
            <a:br>
              <a:rPr lang="ru-RU" b="1" dirty="0">
                <a:latin typeface="Open Sans"/>
              </a:rPr>
            </a:br>
            <a:r>
              <a:rPr lang="ru-RU" b="1" dirty="0">
                <a:latin typeface="Open Sans"/>
              </a:rPr>
              <a:t>"Об образовании в Российской Федерации"</a:t>
            </a:r>
          </a:p>
          <a:p>
            <a:pPr algn="ctr" fontAlgn="base"/>
            <a:endParaRPr lang="ru-RU" b="1" dirty="0">
              <a:latin typeface="arial" panose="020B0604020202020204" pitchFamily="34" charset="0"/>
            </a:endParaRPr>
          </a:p>
          <a:p>
            <a:pPr algn="just" fontAlgn="base"/>
            <a:r>
              <a:rPr lang="ru-RU" dirty="0">
                <a:latin typeface="arial" panose="020B0604020202020204" pitchFamily="34" charset="0"/>
              </a:rPr>
              <a:t>Федеральный закон от 24.03.2021 № 51-ФЗ «О внесении изменений в Федеральный закон «Об образовании в Российской Федерации» принят Государственной Думой 10 марта 2021 года, одобрен Советом Федерации 17 марта 2021 года.</a:t>
            </a:r>
          </a:p>
          <a:p>
            <a:pPr algn="ctr" fontAlgn="base"/>
            <a:endParaRPr lang="ru-RU" dirty="0">
              <a:latin typeface="arial" panose="020B0604020202020204" pitchFamily="34" charset="0"/>
            </a:endParaRPr>
          </a:p>
          <a:p>
            <a:pPr algn="ctr" fontAlgn="base"/>
            <a:endParaRPr lang="ru-RU" dirty="0">
              <a:latin typeface="Open Sans"/>
            </a:endParaRPr>
          </a:p>
          <a:p>
            <a:pPr algn="just" fontAlgn="base"/>
            <a:r>
              <a:rPr lang="ru-RU" dirty="0">
                <a:latin typeface="arial" panose="020B0604020202020204" pitchFamily="34" charset="0"/>
              </a:rPr>
              <a:t>Цель внесения поправок в Федеральный закон «Об образовании в Российской Федерации» —  создание правовых условий для сохранения существующей уникальной системы подготовки творческих кадров – от детских школ искусств до творческих вузов.</a:t>
            </a:r>
            <a:endParaRPr lang="ru-RU" dirty="0">
              <a:latin typeface="Open Sans"/>
            </a:endParaRPr>
          </a:p>
          <a:p>
            <a:pPr algn="just"/>
            <a:endParaRPr lang="ru-RU" dirty="0">
              <a:latin typeface="arial" panose="020B0604020202020204" pitchFamily="34" charset="0"/>
            </a:endParaRPr>
          </a:p>
          <a:p>
            <a:pPr algn="just"/>
            <a:r>
              <a:rPr lang="ru-RU" dirty="0">
                <a:latin typeface="arial" panose="020B0604020202020204" pitchFamily="34" charset="0"/>
              </a:rPr>
              <a:t>Закон определяет, что детские школы искусств создаются в целях обучения детей по дополнительным предпрофессиональным программам в области искусств. Таким образом реализация предпрофессиональных программ является для таких образовательных организаций приоритетной (в отличие от иных учреждений дополнительного образования — дворцов детского творчества,  центров эстетического развития, студий и т.д.).</a:t>
            </a:r>
            <a:br>
              <a:rPr lang="ru-RU" dirty="0">
                <a:latin typeface="arial" panose="020B0604020202020204" pitchFamily="34" charset="0"/>
              </a:rPr>
            </a:br>
            <a:endParaRPr lang="ru-RU" dirty="0">
              <a:latin typeface="arial" panose="020B0604020202020204" pitchFamily="34" charset="0"/>
            </a:endParaRPr>
          </a:p>
        </p:txBody>
      </p:sp>
    </p:spTree>
    <p:extLst>
      <p:ext uri="{BB962C8B-B14F-4D97-AF65-F5344CB8AC3E}">
        <p14:creationId xmlns:p14="http://schemas.microsoft.com/office/powerpoint/2010/main" val="172444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2" name="Прямоугольник 1">
            <a:extLst>
              <a:ext uri="{FF2B5EF4-FFF2-40B4-BE49-F238E27FC236}">
                <a16:creationId xmlns:a16="http://schemas.microsoft.com/office/drawing/2014/main" id="{D5FC5199-F1A8-447E-A009-E0845A86F171}"/>
              </a:ext>
            </a:extLst>
          </p:cNvPr>
          <p:cNvSpPr/>
          <p:nvPr/>
        </p:nvSpPr>
        <p:spPr>
          <a:xfrm>
            <a:off x="873155" y="457062"/>
            <a:ext cx="6003506" cy="3416320"/>
          </a:xfrm>
          <a:prstGeom prst="rect">
            <a:avLst/>
          </a:prstGeom>
        </p:spPr>
        <p:txBody>
          <a:bodyPr wrap="square">
            <a:spAutoFit/>
          </a:bodyPr>
          <a:lstStyle/>
          <a:p>
            <a:pPr algn="just" fontAlgn="base"/>
            <a:r>
              <a:rPr lang="ru-RU" b="1" dirty="0"/>
              <a:t>Приказом </a:t>
            </a:r>
            <a:r>
              <a:rPr lang="ru-RU" b="1" dirty="0" err="1"/>
              <a:t>Министерствы</a:t>
            </a:r>
            <a:r>
              <a:rPr lang="ru-RU" b="1" dirty="0"/>
              <a:t> культуры РФ № 754 утвержден</a:t>
            </a:r>
            <a:r>
              <a:rPr lang="ru-RU" dirty="0"/>
              <a:t> </a:t>
            </a:r>
            <a:r>
              <a:rPr lang="ru-RU" b="1" dirty="0"/>
              <a:t>Порядок осуществления образовательной деятельности</a:t>
            </a:r>
            <a:r>
              <a:rPr lang="ru-RU" dirty="0"/>
              <a:t> образовательными организациями дополнительного образования детей со специальными наименованиями «детская школа искусств», «детская музыкальная школа», «детская хоровая школа», «детская художественная школа», «детская хореографическая школа», «детская театральная школа», «детская цирковая школа», «детская школа художественных ремесел» (Зарегистрирован 06.07.2021 № 64126).</a:t>
            </a:r>
            <a:endParaRPr lang="ru-RU" dirty="0">
              <a:latin typeface="arial" panose="020B0604020202020204" pitchFamily="34" charset="0"/>
            </a:endParaRPr>
          </a:p>
          <a:p>
            <a:pPr algn="ctr" fontAlgn="base"/>
            <a:br>
              <a:rPr lang="ru-RU" dirty="0">
                <a:latin typeface="arial" panose="020B0604020202020204" pitchFamily="34" charset="0"/>
              </a:rPr>
            </a:br>
            <a:endParaRPr lang="ru-RU" dirty="0">
              <a:latin typeface="arial" panose="020B0604020202020204" pitchFamily="34" charset="0"/>
            </a:endParaRPr>
          </a:p>
        </p:txBody>
      </p:sp>
      <p:pic>
        <p:nvPicPr>
          <p:cNvPr id="1026" name="Picture 2" descr="Для качественной печати: текущая страница в формате TIFF">
            <a:extLst>
              <a:ext uri="{FF2B5EF4-FFF2-40B4-BE49-F238E27FC236}">
                <a16:creationId xmlns:a16="http://schemas.microsoft.com/office/drawing/2014/main" id="{4F2BB684-7A9F-40C9-9299-F44FA67FD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2" t="1161" r="1892" b="2319"/>
          <a:stretch/>
        </p:blipFill>
        <p:spPr bwMode="auto">
          <a:xfrm>
            <a:off x="7116757" y="394950"/>
            <a:ext cx="4171974" cy="560765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561C6974-ABAF-4781-BA29-12483F93365E}"/>
              </a:ext>
            </a:extLst>
          </p:cNvPr>
          <p:cNvSpPr/>
          <p:nvPr/>
        </p:nvSpPr>
        <p:spPr>
          <a:xfrm>
            <a:off x="903269" y="3833180"/>
            <a:ext cx="5973392" cy="2622000"/>
          </a:xfrm>
          <a:prstGeom prst="rect">
            <a:avLst/>
          </a:prstGeom>
        </p:spPr>
        <p:txBody>
          <a:bodyPr wrap="square">
            <a:spAutoFit/>
          </a:bodyPr>
          <a:lstStyle/>
          <a:p>
            <a:pPr indent="450215" algn="just">
              <a:lnSpc>
                <a:spcPct val="115000"/>
              </a:lnSpc>
              <a:spcAft>
                <a:spcPts val="1000"/>
              </a:spcAft>
            </a:pPr>
            <a:r>
              <a:rPr lang="ru-RU" dirty="0"/>
              <a:t>Принятый Порядок детализирует положения статьи 83 федерального закона об образовании в части определения особого статуса детских школ искусств. В Порядке подчеркивается, что реализация предпрофессиональных программ является основным видом образовательной деятельности детских школ искусств, а обучение в таких школах осуществляется в очной форме.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048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2" name="Прямоугольник 1">
            <a:extLst>
              <a:ext uri="{FF2B5EF4-FFF2-40B4-BE49-F238E27FC236}">
                <a16:creationId xmlns:a16="http://schemas.microsoft.com/office/drawing/2014/main" id="{D5FC5199-F1A8-447E-A009-E0845A86F171}"/>
              </a:ext>
            </a:extLst>
          </p:cNvPr>
          <p:cNvSpPr/>
          <p:nvPr/>
        </p:nvSpPr>
        <p:spPr>
          <a:xfrm>
            <a:off x="903269" y="715616"/>
            <a:ext cx="5895096" cy="1631216"/>
          </a:xfrm>
          <a:prstGeom prst="rect">
            <a:avLst/>
          </a:prstGeom>
        </p:spPr>
        <p:txBody>
          <a:bodyPr wrap="square">
            <a:spAutoFit/>
          </a:bodyPr>
          <a:lstStyle/>
          <a:p>
            <a:pPr algn="just" fontAlgn="base"/>
            <a:r>
              <a:rPr lang="ru-RU" sz="2000" dirty="0"/>
              <a:t>Приказом Минпросвещения России от 02 февраля 2021г № 38</a:t>
            </a:r>
            <a:r>
              <a:rPr lang="ru-RU" sz="2000" b="1" dirty="0"/>
              <a:t> </a:t>
            </a:r>
            <a:r>
              <a:rPr lang="ru-RU" sz="2000" dirty="0"/>
              <a:t>детские школы искусств исключены из Целевой модели развития региональных систем дополнительного образования детей». </a:t>
            </a:r>
            <a:br>
              <a:rPr lang="ru-RU" sz="2000" dirty="0"/>
            </a:br>
            <a:endParaRPr lang="ru-RU" sz="2000" dirty="0"/>
          </a:p>
        </p:txBody>
      </p:sp>
      <p:sp>
        <p:nvSpPr>
          <p:cNvPr id="3" name="Прямоугольник 2">
            <a:extLst>
              <a:ext uri="{FF2B5EF4-FFF2-40B4-BE49-F238E27FC236}">
                <a16:creationId xmlns:a16="http://schemas.microsoft.com/office/drawing/2014/main" id="{561C6974-ABAF-4781-BA29-12483F93365E}"/>
              </a:ext>
            </a:extLst>
          </p:cNvPr>
          <p:cNvSpPr/>
          <p:nvPr/>
        </p:nvSpPr>
        <p:spPr>
          <a:xfrm>
            <a:off x="903269" y="3833180"/>
            <a:ext cx="5973392" cy="1323439"/>
          </a:xfrm>
          <a:prstGeom prst="rect">
            <a:avLst/>
          </a:prstGeom>
        </p:spPr>
        <p:txBody>
          <a:bodyPr wrap="square">
            <a:spAutoFit/>
          </a:bodyPr>
          <a:lstStyle/>
          <a:p>
            <a:pPr algn="just" fontAlgn="base"/>
            <a:r>
              <a:rPr lang="ru-RU" sz="2000" dirty="0"/>
              <a:t>Образовательные программы в области искусств реализуются ДШИ </a:t>
            </a:r>
            <a:r>
              <a:rPr lang="ru-RU" sz="2000" u="sng" dirty="0"/>
              <a:t>без использования сертификатов персонифицированного финансирования</a:t>
            </a:r>
            <a:r>
              <a:rPr lang="ru-RU" sz="2000" dirty="0"/>
              <a:t> на обучение.</a:t>
            </a:r>
          </a:p>
        </p:txBody>
      </p:sp>
      <p:pic>
        <p:nvPicPr>
          <p:cNvPr id="3076" name="Picture 4" descr="Для качественной печати: текущая страница в формате TIFF">
            <a:extLst>
              <a:ext uri="{FF2B5EF4-FFF2-40B4-BE49-F238E27FC236}">
                <a16:creationId xmlns:a16="http://schemas.microsoft.com/office/drawing/2014/main" id="{0F1779FA-CBD2-47C5-8C4A-9820AF08E5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2" t="1276" r="2189" b="2765"/>
          <a:stretch/>
        </p:blipFill>
        <p:spPr bwMode="auto">
          <a:xfrm>
            <a:off x="7434470" y="715616"/>
            <a:ext cx="3766931" cy="542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94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2" name="Прямоугольник 1">
            <a:extLst>
              <a:ext uri="{FF2B5EF4-FFF2-40B4-BE49-F238E27FC236}">
                <a16:creationId xmlns:a16="http://schemas.microsoft.com/office/drawing/2014/main" id="{D5FC5199-F1A8-447E-A009-E0845A86F171}"/>
              </a:ext>
            </a:extLst>
          </p:cNvPr>
          <p:cNvSpPr/>
          <p:nvPr/>
        </p:nvSpPr>
        <p:spPr>
          <a:xfrm>
            <a:off x="903268" y="715616"/>
            <a:ext cx="6978462" cy="2031325"/>
          </a:xfrm>
          <a:prstGeom prst="rect">
            <a:avLst/>
          </a:prstGeom>
        </p:spPr>
        <p:txBody>
          <a:bodyPr wrap="square">
            <a:spAutoFit/>
          </a:bodyPr>
          <a:lstStyle/>
          <a:p>
            <a:pPr algn="just" fontAlgn="base"/>
            <a:r>
              <a:rPr lang="ru-RU" dirty="0"/>
              <a:t>Приказ Минпросвещения России от 20 ноября 2018 года № 235 «Об утверждении общих требований к определению нормативных затрат на оказание государственных (муниципальных) услуг в сфере дошкольного, начального общего, основного общего, среднего общего, среднего профессионального образования, дополнительного образования детей и взрослых…. "</a:t>
            </a:r>
          </a:p>
          <a:p>
            <a:r>
              <a:rPr lang="ru-RU" dirty="0"/>
              <a:t>(Зарегистрирован 11.12.2018 № 52960)</a:t>
            </a:r>
            <a:endParaRPr lang="ru-RU" sz="2000" dirty="0"/>
          </a:p>
        </p:txBody>
      </p:sp>
      <p:sp>
        <p:nvSpPr>
          <p:cNvPr id="3" name="Прямоугольник 2">
            <a:extLst>
              <a:ext uri="{FF2B5EF4-FFF2-40B4-BE49-F238E27FC236}">
                <a16:creationId xmlns:a16="http://schemas.microsoft.com/office/drawing/2014/main" id="{561C6974-ABAF-4781-BA29-12483F93365E}"/>
              </a:ext>
            </a:extLst>
          </p:cNvPr>
          <p:cNvSpPr/>
          <p:nvPr/>
        </p:nvSpPr>
        <p:spPr>
          <a:xfrm>
            <a:off x="903268" y="3429000"/>
            <a:ext cx="6978462" cy="2862322"/>
          </a:xfrm>
          <a:prstGeom prst="rect">
            <a:avLst/>
          </a:prstGeom>
        </p:spPr>
        <p:txBody>
          <a:bodyPr wrap="square">
            <a:spAutoFit/>
          </a:bodyPr>
          <a:lstStyle/>
          <a:p>
            <a:pPr algn="just" fontAlgn="base"/>
            <a:r>
              <a:rPr lang="ru-RU" dirty="0"/>
              <a:t>«….нормативные затраты при реализации дополнительных образовательных программ определяются </a:t>
            </a:r>
            <a:r>
              <a:rPr lang="ru-RU" b="1" dirty="0"/>
              <a:t>в расчете </a:t>
            </a:r>
            <a:r>
              <a:rPr lang="ru-RU" dirty="0"/>
              <a:t>на человеко-час…» (пункт 4.1. приказа). </a:t>
            </a:r>
          </a:p>
          <a:p>
            <a:pPr algn="just" fontAlgn="base"/>
            <a:endParaRPr lang="ru-RU" dirty="0"/>
          </a:p>
          <a:p>
            <a:pPr algn="just" fontAlgn="base"/>
            <a:r>
              <a:rPr lang="ru-RU" dirty="0"/>
              <a:t>Исчерпывающий перечень этих нормативных затрат также дан в этом приказе — это пункты 6.1. — 6.5. </a:t>
            </a:r>
          </a:p>
          <a:p>
            <a:pPr algn="just" fontAlgn="base"/>
            <a:endParaRPr lang="ru-RU" dirty="0"/>
          </a:p>
          <a:p>
            <a:pPr algn="just" fontAlgn="base"/>
            <a:r>
              <a:rPr lang="ru-RU" dirty="0"/>
              <a:t>Следовательно, для муниципального задания берутся за основу расчеты не на 33 учебных недели, а на весь учебный год — 39-40 недель </a:t>
            </a:r>
            <a:endParaRPr lang="ru-RU" sz="2000" dirty="0"/>
          </a:p>
        </p:txBody>
      </p:sp>
      <p:pic>
        <p:nvPicPr>
          <p:cNvPr id="3078" name="Picture 6" descr="Для качественной печати: текущая страница в формате TIFF">
            <a:extLst>
              <a:ext uri="{FF2B5EF4-FFF2-40B4-BE49-F238E27FC236}">
                <a16:creationId xmlns:a16="http://schemas.microsoft.com/office/drawing/2014/main" id="{69EBFD9B-0056-47A5-925C-1F19E78E30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2" t="2173" r="2097" b="1304"/>
          <a:stretch/>
        </p:blipFill>
        <p:spPr bwMode="auto">
          <a:xfrm>
            <a:off x="8060635" y="789502"/>
            <a:ext cx="3809001" cy="5490899"/>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a:extLst>
              <a:ext uri="{FF2B5EF4-FFF2-40B4-BE49-F238E27FC236}">
                <a16:creationId xmlns:a16="http://schemas.microsoft.com/office/drawing/2014/main" id="{8FF1AFFE-4B0E-489E-8372-C376655A52E7}"/>
              </a:ext>
            </a:extLst>
          </p:cNvPr>
          <p:cNvSpPr/>
          <p:nvPr/>
        </p:nvSpPr>
        <p:spPr>
          <a:xfrm>
            <a:off x="4078573" y="6488668"/>
            <a:ext cx="3387722" cy="338554"/>
          </a:xfrm>
          <a:prstGeom prst="rect">
            <a:avLst/>
          </a:prstGeom>
        </p:spPr>
        <p:txBody>
          <a:bodyPr wrap="none">
            <a:spAutoFit/>
          </a:bodyPr>
          <a:lstStyle/>
          <a:p>
            <a:r>
              <a:rPr lang="ru-RU" sz="1600" dirty="0">
                <a:latin typeface="Calibri" panose="020F0502020204030204" pitchFamily="34" charset="0"/>
                <a:ea typeface="Calibri" panose="020F0502020204030204" pitchFamily="34" charset="0"/>
                <a:cs typeface="Times New Roman" panose="02020603050405020304" pitchFamily="18" charset="0"/>
              </a:rPr>
              <a:t>источник: </a:t>
            </a:r>
            <a:r>
              <a:rPr lang="ru-RU"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https://артресурс.рф/news</a:t>
            </a:r>
            <a:endParaRPr lang="ru-RU" sz="1600" dirty="0"/>
          </a:p>
        </p:txBody>
      </p:sp>
    </p:spTree>
    <p:extLst>
      <p:ext uri="{BB962C8B-B14F-4D97-AF65-F5344CB8AC3E}">
        <p14:creationId xmlns:p14="http://schemas.microsoft.com/office/powerpoint/2010/main" val="115005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pic>
        <p:nvPicPr>
          <p:cNvPr id="5" name="Рисунок 4">
            <a:extLst>
              <a:ext uri="{FF2B5EF4-FFF2-40B4-BE49-F238E27FC236}">
                <a16:creationId xmlns:a16="http://schemas.microsoft.com/office/drawing/2014/main" id="{93F4FE58-55FA-48AA-A2AC-17DF91FE5E74}"/>
              </a:ext>
            </a:extLst>
          </p:cNvPr>
          <p:cNvPicPr>
            <a:picLocks noChangeAspect="1"/>
          </p:cNvPicPr>
          <p:nvPr/>
        </p:nvPicPr>
        <p:blipFill rotWithShape="1">
          <a:blip r:embed="rId4"/>
          <a:srcRect l="2528" t="2754" r="1113" b="2319"/>
          <a:stretch/>
        </p:blipFill>
        <p:spPr>
          <a:xfrm>
            <a:off x="560717" y="168965"/>
            <a:ext cx="10744200" cy="5953852"/>
          </a:xfrm>
          <a:prstGeom prst="rect">
            <a:avLst/>
          </a:prstGeom>
        </p:spPr>
      </p:pic>
      <p:sp>
        <p:nvSpPr>
          <p:cNvPr id="7" name="Прямоугольник 6">
            <a:extLst>
              <a:ext uri="{FF2B5EF4-FFF2-40B4-BE49-F238E27FC236}">
                <a16:creationId xmlns:a16="http://schemas.microsoft.com/office/drawing/2014/main" id="{DE9A17B2-C67A-4987-B216-DB65E15FB69A}"/>
              </a:ext>
            </a:extLst>
          </p:cNvPr>
          <p:cNvSpPr/>
          <p:nvPr/>
        </p:nvSpPr>
        <p:spPr>
          <a:xfrm>
            <a:off x="3761870" y="6263640"/>
            <a:ext cx="4341894" cy="461665"/>
          </a:xfrm>
          <a:prstGeom prst="rect">
            <a:avLst/>
          </a:prstGeom>
        </p:spPr>
        <p:txBody>
          <a:bodyPr wrap="none">
            <a:spAutoFit/>
          </a:bodyPr>
          <a:lstStyle/>
          <a:p>
            <a:r>
              <a:rPr lang="ru-RU" sz="2400" dirty="0">
                <a:latin typeface="Calibri" panose="020F0502020204030204" pitchFamily="34" charset="0"/>
                <a:ea typeface="Calibri" panose="020F0502020204030204" pitchFamily="34" charset="0"/>
                <a:cs typeface="Times New Roman" panose="02020603050405020304" pitchFamily="18" charset="0"/>
              </a:rPr>
              <a:t>источник: </a:t>
            </a:r>
            <a:r>
              <a:rPr lang="ru-RU"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https://артресурс.рф/</a:t>
            </a:r>
            <a:endParaRPr lang="ru-RU" sz="2400" dirty="0"/>
          </a:p>
        </p:txBody>
      </p:sp>
    </p:spTree>
    <p:extLst>
      <p:ext uri="{BB962C8B-B14F-4D97-AF65-F5344CB8AC3E}">
        <p14:creationId xmlns:p14="http://schemas.microsoft.com/office/powerpoint/2010/main" val="54832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2497" y="0"/>
            <a:ext cx="789504" cy="789900"/>
          </a:xfrm>
          <a:prstGeom prst="rect">
            <a:avLst/>
          </a:prstGeom>
        </p:spPr>
      </p:pic>
      <p:sp>
        <p:nvSpPr>
          <p:cNvPr id="7" name="Прямоугольник 6">
            <a:extLst>
              <a:ext uri="{FF2B5EF4-FFF2-40B4-BE49-F238E27FC236}">
                <a16:creationId xmlns:a16="http://schemas.microsoft.com/office/drawing/2014/main" id="{DE9A17B2-C67A-4987-B216-DB65E15FB69A}"/>
              </a:ext>
            </a:extLst>
          </p:cNvPr>
          <p:cNvSpPr/>
          <p:nvPr/>
        </p:nvSpPr>
        <p:spPr>
          <a:xfrm>
            <a:off x="3761870" y="6263640"/>
            <a:ext cx="4341894" cy="461665"/>
          </a:xfrm>
          <a:prstGeom prst="rect">
            <a:avLst/>
          </a:prstGeom>
        </p:spPr>
        <p:txBody>
          <a:bodyPr wrap="none">
            <a:spAutoFit/>
          </a:bodyPr>
          <a:lstStyle/>
          <a:p>
            <a:r>
              <a:rPr lang="ru-RU" sz="2400" dirty="0">
                <a:latin typeface="Calibri" panose="020F0502020204030204" pitchFamily="34" charset="0"/>
                <a:ea typeface="Calibri" panose="020F0502020204030204" pitchFamily="34" charset="0"/>
                <a:cs typeface="Times New Roman" panose="02020603050405020304" pitchFamily="18" charset="0"/>
              </a:rPr>
              <a:t>источник: </a:t>
            </a:r>
            <a:r>
              <a:rPr lang="ru-RU"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https://артресурс.рф/</a:t>
            </a:r>
            <a:endParaRPr lang="ru-RU" sz="2400" dirty="0"/>
          </a:p>
        </p:txBody>
      </p:sp>
      <p:pic>
        <p:nvPicPr>
          <p:cNvPr id="2" name="Рисунок 1">
            <a:extLst>
              <a:ext uri="{FF2B5EF4-FFF2-40B4-BE49-F238E27FC236}">
                <a16:creationId xmlns:a16="http://schemas.microsoft.com/office/drawing/2014/main" id="{807D955B-E97D-43CB-8F12-C0102D12E35E}"/>
              </a:ext>
            </a:extLst>
          </p:cNvPr>
          <p:cNvPicPr>
            <a:picLocks noChangeAspect="1"/>
          </p:cNvPicPr>
          <p:nvPr/>
        </p:nvPicPr>
        <p:blipFill rotWithShape="1">
          <a:blip r:embed="rId5"/>
          <a:srcRect l="22419" t="18405" r="25816" b="6667"/>
          <a:stretch/>
        </p:blipFill>
        <p:spPr>
          <a:xfrm>
            <a:off x="65124" y="789900"/>
            <a:ext cx="5914921" cy="4815770"/>
          </a:xfrm>
          <a:prstGeom prst="rect">
            <a:avLst/>
          </a:prstGeom>
        </p:spPr>
      </p:pic>
      <p:pic>
        <p:nvPicPr>
          <p:cNvPr id="3" name="Рисунок 2">
            <a:extLst>
              <a:ext uri="{FF2B5EF4-FFF2-40B4-BE49-F238E27FC236}">
                <a16:creationId xmlns:a16="http://schemas.microsoft.com/office/drawing/2014/main" id="{21C2BF30-2F47-488D-9381-EFFFF2F0BF91}"/>
              </a:ext>
            </a:extLst>
          </p:cNvPr>
          <p:cNvPicPr>
            <a:picLocks noChangeAspect="1"/>
          </p:cNvPicPr>
          <p:nvPr/>
        </p:nvPicPr>
        <p:blipFill rotWithShape="1">
          <a:blip r:embed="rId6"/>
          <a:srcRect l="22174" t="12754" r="25081" b="9710"/>
          <a:stretch/>
        </p:blipFill>
        <p:spPr>
          <a:xfrm>
            <a:off x="6302946" y="789900"/>
            <a:ext cx="5823930" cy="4815770"/>
          </a:xfrm>
          <a:prstGeom prst="rect">
            <a:avLst/>
          </a:prstGeom>
        </p:spPr>
      </p:pic>
    </p:spTree>
    <p:extLst>
      <p:ext uri="{BB962C8B-B14F-4D97-AF65-F5344CB8AC3E}">
        <p14:creationId xmlns:p14="http://schemas.microsoft.com/office/powerpoint/2010/main" val="10552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7B17AC0-5601-41E5-AC5D-1C8FD6FCE477}"/>
              </a:ext>
            </a:extLst>
          </p:cNvPr>
          <p:cNvPicPr>
            <a:picLocks noChangeAspect="1"/>
          </p:cNvPicPr>
          <p:nvPr/>
        </p:nvPicPr>
        <p:blipFill rotWithShape="1">
          <a:blip r:embed="rId3"/>
          <a:srcRect t="13624" r="29076" b="14058"/>
          <a:stretch/>
        </p:blipFill>
        <p:spPr>
          <a:xfrm>
            <a:off x="0" y="-1"/>
            <a:ext cx="12192000" cy="6858001"/>
          </a:xfrm>
          <a:prstGeom prst="rect">
            <a:avLst/>
          </a:prstGeom>
        </p:spPr>
      </p:pic>
      <p:pic>
        <p:nvPicPr>
          <p:cNvPr id="6" name="Рисунок 5">
            <a:extLst>
              <a:ext uri="{FF2B5EF4-FFF2-40B4-BE49-F238E27FC236}">
                <a16:creationId xmlns:a16="http://schemas.microsoft.com/office/drawing/2014/main" id="{A8DE0358-E0B9-49FF-BC92-4BD8FD21E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2497" y="0"/>
            <a:ext cx="789504" cy="789900"/>
          </a:xfrm>
          <a:prstGeom prst="rect">
            <a:avLst/>
          </a:prstGeom>
          <a:effectLst>
            <a:glow rad="101600">
              <a:schemeClr val="accent1">
                <a:alpha val="40000"/>
              </a:schemeClr>
            </a:glow>
          </a:effectLst>
        </p:spPr>
      </p:pic>
      <p:sp>
        <p:nvSpPr>
          <p:cNvPr id="7" name="Прямоугольник 6">
            <a:extLst>
              <a:ext uri="{FF2B5EF4-FFF2-40B4-BE49-F238E27FC236}">
                <a16:creationId xmlns:a16="http://schemas.microsoft.com/office/drawing/2014/main" id="{DE9A17B2-C67A-4987-B216-DB65E15FB69A}"/>
              </a:ext>
            </a:extLst>
          </p:cNvPr>
          <p:cNvSpPr/>
          <p:nvPr/>
        </p:nvSpPr>
        <p:spPr>
          <a:xfrm>
            <a:off x="412382" y="6263640"/>
            <a:ext cx="4341894" cy="461665"/>
          </a:xfrm>
          <a:prstGeom prst="rect">
            <a:avLst/>
          </a:prstGeom>
        </p:spPr>
        <p:txBody>
          <a:bodyPr wrap="none">
            <a:spAutoFit/>
          </a:bodyPr>
          <a:lstStyle/>
          <a:p>
            <a:r>
              <a:rPr lang="ru-RU" sz="2400" dirty="0">
                <a:latin typeface="Calibri" panose="020F0502020204030204" pitchFamily="34" charset="0"/>
                <a:ea typeface="Calibri" panose="020F0502020204030204" pitchFamily="34" charset="0"/>
                <a:cs typeface="Times New Roman" panose="02020603050405020304" pitchFamily="18" charset="0"/>
              </a:rPr>
              <a:t>источник: </a:t>
            </a:r>
            <a:r>
              <a:rPr lang="ru-RU"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https://артресурс.рф/</a:t>
            </a:r>
            <a:endParaRPr lang="ru-RU" sz="2400" dirty="0"/>
          </a:p>
        </p:txBody>
      </p:sp>
    </p:spTree>
    <p:extLst>
      <p:ext uri="{BB962C8B-B14F-4D97-AF65-F5344CB8AC3E}">
        <p14:creationId xmlns:p14="http://schemas.microsoft.com/office/powerpoint/2010/main" val="23225701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1736</Words>
  <Application>Microsoft Office PowerPoint</Application>
  <PresentationFormat>Широкоэкранный</PresentationFormat>
  <Paragraphs>225</Paragraphs>
  <Slides>23</Slides>
  <Notes>17</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35" baseType="lpstr">
      <vt:lpstr>arial</vt:lpstr>
      <vt:lpstr>arial</vt:lpstr>
      <vt:lpstr>Bahnschrift</vt:lpstr>
      <vt:lpstr>Bahnschrift Light SemiCondensed</vt:lpstr>
      <vt:lpstr>Calibri</vt:lpstr>
      <vt:lpstr>Calibri Light</vt:lpstr>
      <vt:lpstr>Garamond</vt:lpstr>
      <vt:lpstr>Georgia</vt:lpstr>
      <vt:lpstr>Open Sans</vt:lpstr>
      <vt:lpstr>Times New Roman</vt:lpstr>
      <vt:lpstr>Тема Office</vt:lpstr>
      <vt:lpstr>Chart</vt:lpstr>
      <vt:lpstr>Доклад директора ОГБУ ДПО «Костромской областной учебно-методический центр»  Кудряшова Дмитрия Николаевича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Доклад директора ОГБУ ДПО «Костромской областной учебно-методический центр»  Кудряшова Дмитрия Николаевича</dc:title>
  <dc:creator>ИАО</dc:creator>
  <cp:lastModifiedBy>KOUMC</cp:lastModifiedBy>
  <cp:revision>67</cp:revision>
  <cp:lastPrinted>2021-08-19T07:44:39Z</cp:lastPrinted>
  <dcterms:created xsi:type="dcterms:W3CDTF">2021-07-12T07:51:36Z</dcterms:created>
  <dcterms:modified xsi:type="dcterms:W3CDTF">2021-12-15T06:38:14Z</dcterms:modified>
</cp:coreProperties>
</file>